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0" r:id="rId4"/>
  </p:sldMasterIdLst>
  <p:handoutMasterIdLst>
    <p:handoutMasterId r:id="rId46"/>
  </p:handoutMasterIdLst>
  <p:sldIdLst>
    <p:sldId id="256" r:id="rId5"/>
    <p:sldId id="257" r:id="rId6"/>
    <p:sldId id="258" r:id="rId7"/>
    <p:sldId id="259" r:id="rId8"/>
    <p:sldId id="326" r:id="rId9"/>
    <p:sldId id="260" r:id="rId10"/>
    <p:sldId id="313" r:id="rId11"/>
    <p:sldId id="331" r:id="rId12"/>
    <p:sldId id="310" r:id="rId13"/>
    <p:sldId id="311" r:id="rId14"/>
    <p:sldId id="328" r:id="rId15"/>
    <p:sldId id="318" r:id="rId16"/>
    <p:sldId id="277" r:id="rId17"/>
    <p:sldId id="330" r:id="rId18"/>
    <p:sldId id="279" r:id="rId19"/>
    <p:sldId id="280" r:id="rId20"/>
    <p:sldId id="281" r:id="rId21"/>
    <p:sldId id="329" r:id="rId22"/>
    <p:sldId id="314" r:id="rId23"/>
    <p:sldId id="269" r:id="rId24"/>
    <p:sldId id="270" r:id="rId25"/>
    <p:sldId id="276" r:id="rId26"/>
    <p:sldId id="316" r:id="rId27"/>
    <p:sldId id="288" r:id="rId28"/>
    <p:sldId id="289" r:id="rId29"/>
    <p:sldId id="290" r:id="rId30"/>
    <p:sldId id="322" r:id="rId31"/>
    <p:sldId id="268" r:id="rId32"/>
    <p:sldId id="317" r:id="rId33"/>
    <p:sldId id="274" r:id="rId34"/>
    <p:sldId id="307" r:id="rId35"/>
    <p:sldId id="282" r:id="rId36"/>
    <p:sldId id="283" r:id="rId37"/>
    <p:sldId id="285" r:id="rId38"/>
    <p:sldId id="286" r:id="rId39"/>
    <p:sldId id="287" r:id="rId40"/>
    <p:sldId id="321" r:id="rId41"/>
    <p:sldId id="323" r:id="rId42"/>
    <p:sldId id="324" r:id="rId43"/>
    <p:sldId id="332" r:id="rId44"/>
    <p:sldId id="300" r:id="rId45"/>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ndy White" initials="CW" lastIdx="1" clrIdx="0">
    <p:extLst>
      <p:ext uri="{19B8F6BF-5375-455C-9EA6-DF929625EA0E}">
        <p15:presenceInfo xmlns:p15="http://schemas.microsoft.com/office/powerpoint/2012/main" userId="S-1-5-21-1319983182-2314296530-3292533972-46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05" autoAdjust="0"/>
    <p:restoredTop sz="94709" autoAdjust="0"/>
  </p:normalViewPr>
  <p:slideViewPr>
    <p:cSldViewPr>
      <p:cViewPr varScale="1">
        <p:scale>
          <a:sx n="90" d="100"/>
          <a:sy n="90" d="100"/>
        </p:scale>
        <p:origin x="966" y="90"/>
      </p:cViewPr>
      <p:guideLst>
        <p:guide orient="horz" pos="2160"/>
        <p:guide pos="2880"/>
      </p:guideLst>
    </p:cSldViewPr>
  </p:slideViewPr>
  <p:outlineViewPr>
    <p:cViewPr>
      <p:scale>
        <a:sx n="33" d="100"/>
        <a:sy n="33" d="100"/>
      </p:scale>
      <p:origin x="48" y="16338"/>
    </p:cViewPr>
  </p:outlineViewPr>
  <p:notesTextViewPr>
    <p:cViewPr>
      <p:scale>
        <a:sx n="100" d="100"/>
        <a:sy n="100" d="100"/>
      </p:scale>
      <p:origin x="0" y="0"/>
    </p:cViewPr>
  </p:notesTextViewPr>
  <p:sorterViewPr>
    <p:cViewPr>
      <p:scale>
        <a:sx n="100" d="100"/>
        <a:sy n="100" d="100"/>
      </p:scale>
      <p:origin x="0" y="555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169201" cy="480226"/>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sz="quarter" idx="1"/>
          </p:nvPr>
        </p:nvSpPr>
        <p:spPr>
          <a:xfrm>
            <a:off x="4144343" y="1"/>
            <a:ext cx="3169200" cy="480226"/>
          </a:xfrm>
          <a:prstGeom prst="rect">
            <a:avLst/>
          </a:prstGeom>
        </p:spPr>
        <p:txBody>
          <a:bodyPr vert="horz" lIns="94851" tIns="47425" rIns="94851" bIns="47425" rtlCol="0"/>
          <a:lstStyle>
            <a:lvl1pPr algn="r">
              <a:defRPr sz="1200"/>
            </a:lvl1pPr>
          </a:lstStyle>
          <a:p>
            <a:fld id="{9FFB1632-9C90-48C0-A0A6-551A38B74A3D}" type="datetimeFigureOut">
              <a:rPr lang="en-US" smtClean="0"/>
              <a:t>2/8/2023</a:t>
            </a:fld>
            <a:endParaRPr lang="en-US"/>
          </a:p>
        </p:txBody>
      </p:sp>
      <p:sp>
        <p:nvSpPr>
          <p:cNvPr id="4" name="Footer Placeholder 3"/>
          <p:cNvSpPr>
            <a:spLocks noGrp="1"/>
          </p:cNvSpPr>
          <p:nvPr>
            <p:ph type="ftr" sz="quarter" idx="2"/>
          </p:nvPr>
        </p:nvSpPr>
        <p:spPr>
          <a:xfrm>
            <a:off x="3" y="9119325"/>
            <a:ext cx="3169201" cy="480226"/>
          </a:xfrm>
          <a:prstGeom prst="rect">
            <a:avLst/>
          </a:prstGeom>
        </p:spPr>
        <p:txBody>
          <a:bodyPr vert="horz" lIns="94851" tIns="47425" rIns="94851" bIns="47425" rtlCol="0" anchor="b"/>
          <a:lstStyle>
            <a:lvl1pPr algn="l">
              <a:defRPr sz="1200"/>
            </a:lvl1pPr>
          </a:lstStyle>
          <a:p>
            <a:endParaRPr lang="en-US"/>
          </a:p>
        </p:txBody>
      </p:sp>
      <p:sp>
        <p:nvSpPr>
          <p:cNvPr id="5" name="Slide Number Placeholder 4"/>
          <p:cNvSpPr>
            <a:spLocks noGrp="1"/>
          </p:cNvSpPr>
          <p:nvPr>
            <p:ph type="sldNum" sz="quarter" idx="3"/>
          </p:nvPr>
        </p:nvSpPr>
        <p:spPr>
          <a:xfrm>
            <a:off x="4144343" y="9119325"/>
            <a:ext cx="3169200" cy="480226"/>
          </a:xfrm>
          <a:prstGeom prst="rect">
            <a:avLst/>
          </a:prstGeom>
        </p:spPr>
        <p:txBody>
          <a:bodyPr vert="horz" lIns="94851" tIns="47425" rIns="94851" bIns="47425" rtlCol="0" anchor="b"/>
          <a:lstStyle>
            <a:lvl1pPr algn="r">
              <a:defRPr sz="1200"/>
            </a:lvl1pPr>
          </a:lstStyle>
          <a:p>
            <a:fld id="{6E909BAF-E89A-41A1-9405-F959F12F5E17}" type="slidenum">
              <a:rPr lang="en-US" smtClean="0"/>
              <a:t>‹#›</a:t>
            </a:fld>
            <a:endParaRPr lang="en-US"/>
          </a:p>
        </p:txBody>
      </p:sp>
    </p:spTree>
    <p:extLst>
      <p:ext uri="{BB962C8B-B14F-4D97-AF65-F5344CB8AC3E}">
        <p14:creationId xmlns:p14="http://schemas.microsoft.com/office/powerpoint/2010/main" val="8060153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2">
                    <a:lumMod val="75000"/>
                  </a:schemeClr>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en-US"/>
              <a:t>Click to edit Master subtitle style</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rgbClr val="FFFFFF"/>
                </a:solidFill>
                <a:latin typeface="+mn-lt"/>
              </a:defRPr>
            </a:lvl1pPr>
          </a:lstStyle>
          <a:p>
            <a:fld id="{3081DD5B-E7E0-42C0-B2D2-CC51D4AF6DAD}" type="datetimeFigureOut">
              <a:rPr lang="en-US" smtClean="0"/>
              <a:pPr/>
              <a:t>2/8/2023</a:t>
            </a:fld>
            <a:endParaRPr lang="en-US" dirty="0"/>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0ABB62C9-025D-41A9-9508-2BD78EBE0B06}" type="slidenum">
              <a:rPr lang="en-US" smtClean="0"/>
              <a:pPr/>
              <a:t>‹#›</a:t>
            </a:fld>
            <a:endParaRPr lang="en-US" dirty="0"/>
          </a:p>
        </p:txBody>
      </p:sp>
    </p:spTree>
    <p:extLst>
      <p:ext uri="{BB962C8B-B14F-4D97-AF65-F5344CB8AC3E}">
        <p14:creationId xmlns:p14="http://schemas.microsoft.com/office/powerpoint/2010/main" val="221432558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81DD5B-E7E0-42C0-B2D2-CC51D4AF6DAD}" type="datetimeFigureOut">
              <a:rPr lang="en-US" smtClean="0"/>
              <a:pPr/>
              <a:t>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BB62C9-025D-41A9-9508-2BD78EBE0B06}" type="slidenum">
              <a:rPr lang="en-US" smtClean="0"/>
              <a:pPr/>
              <a:t>‹#›</a:t>
            </a:fld>
            <a:endParaRPr lang="en-US" dirty="0"/>
          </a:p>
        </p:txBody>
      </p:sp>
    </p:spTree>
    <p:extLst>
      <p:ext uri="{BB962C8B-B14F-4D97-AF65-F5344CB8AC3E}">
        <p14:creationId xmlns:p14="http://schemas.microsoft.com/office/powerpoint/2010/main" val="2771273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81DD5B-E7E0-42C0-B2D2-CC51D4AF6DAD}" type="datetimeFigureOut">
              <a:rPr lang="en-US" smtClean="0"/>
              <a:pPr/>
              <a:t>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BB62C9-025D-41A9-9508-2BD78EBE0B06}" type="slidenum">
              <a:rPr lang="en-US" smtClean="0"/>
              <a:pPr/>
              <a:t>‹#›</a:t>
            </a:fld>
            <a:endParaRPr lang="en-US" dirty="0"/>
          </a:p>
        </p:txBody>
      </p:sp>
    </p:spTree>
    <p:extLst>
      <p:ext uri="{BB962C8B-B14F-4D97-AF65-F5344CB8AC3E}">
        <p14:creationId xmlns:p14="http://schemas.microsoft.com/office/powerpoint/2010/main" val="1616312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81DD5B-E7E0-42C0-B2D2-CC51D4AF6DAD}" type="datetimeFigureOut">
              <a:rPr lang="en-US" smtClean="0"/>
              <a:pPr/>
              <a:t>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BB62C9-025D-41A9-9508-2BD78EBE0B06}" type="slidenum">
              <a:rPr lang="en-US" smtClean="0"/>
              <a:pPr/>
              <a:t>‹#›</a:t>
            </a:fld>
            <a:endParaRPr lang="en-US" dirty="0"/>
          </a:p>
        </p:txBody>
      </p:sp>
    </p:spTree>
    <p:extLst>
      <p:ext uri="{BB962C8B-B14F-4D97-AF65-F5344CB8AC3E}">
        <p14:creationId xmlns:p14="http://schemas.microsoft.com/office/powerpoint/2010/main" val="3099974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rgbClr val="FFFFFF"/>
                </a:solidFill>
                <a:latin typeface="+mn-lt"/>
                <a:ea typeface="+mn-ea"/>
                <a:cs typeface="+mn-cs"/>
              </a:defRPr>
            </a:lvl1pPr>
          </a:lstStyle>
          <a:p>
            <a:fld id="{3081DD5B-E7E0-42C0-B2D2-CC51D4AF6DAD}" type="datetimeFigureOut">
              <a:rPr lang="en-US" smtClean="0"/>
              <a:pPr/>
              <a:t>2/8/2023</a:t>
            </a:fld>
            <a:endParaRPr lang="en-US" dirty="0"/>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6453378" y="5211060"/>
            <a:ext cx="1584198" cy="228600"/>
          </a:xfrm>
        </p:spPr>
        <p:txBody>
          <a:bodyPr/>
          <a:lstStyle/>
          <a:p>
            <a:fld id="{0ABB62C9-025D-41A9-9508-2BD78EBE0B06}" type="slidenum">
              <a:rPr lang="en-US" smtClean="0"/>
              <a:pPr/>
              <a:t>‹#›</a:t>
            </a:fld>
            <a:endParaRPr lang="en-US" dirty="0"/>
          </a:p>
        </p:txBody>
      </p:sp>
    </p:spTree>
    <p:extLst>
      <p:ext uri="{BB962C8B-B14F-4D97-AF65-F5344CB8AC3E}">
        <p14:creationId xmlns:p14="http://schemas.microsoft.com/office/powerpoint/2010/main" val="136009924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81DD5B-E7E0-42C0-B2D2-CC51D4AF6DAD}" type="datetimeFigureOut">
              <a:rPr lang="en-US" smtClean="0"/>
              <a:pPr/>
              <a:t>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BB62C9-025D-41A9-9508-2BD78EBE0B06}" type="slidenum">
              <a:rPr lang="en-US" smtClean="0"/>
              <a:pPr/>
              <a:t>‹#›</a:t>
            </a:fld>
            <a:endParaRPr lang="en-US" dirty="0"/>
          </a:p>
        </p:txBody>
      </p:sp>
    </p:spTree>
    <p:extLst>
      <p:ext uri="{BB962C8B-B14F-4D97-AF65-F5344CB8AC3E}">
        <p14:creationId xmlns:p14="http://schemas.microsoft.com/office/powerpoint/2010/main" val="2762494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81DD5B-E7E0-42C0-B2D2-CC51D4AF6DAD}" type="datetimeFigureOut">
              <a:rPr lang="en-US" smtClean="0"/>
              <a:pPr/>
              <a:t>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BB62C9-025D-41A9-9508-2BD78EBE0B06}" type="slidenum">
              <a:rPr lang="en-US" smtClean="0"/>
              <a:pPr/>
              <a:t>‹#›</a:t>
            </a:fld>
            <a:endParaRPr lang="en-US" dirty="0"/>
          </a:p>
        </p:txBody>
      </p:sp>
    </p:spTree>
    <p:extLst>
      <p:ext uri="{BB962C8B-B14F-4D97-AF65-F5344CB8AC3E}">
        <p14:creationId xmlns:p14="http://schemas.microsoft.com/office/powerpoint/2010/main" val="241877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81DD5B-E7E0-42C0-B2D2-CC51D4AF6DAD}" type="datetimeFigureOut">
              <a:rPr lang="en-US" smtClean="0"/>
              <a:pPr/>
              <a:t>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BB62C9-025D-41A9-9508-2BD78EBE0B06}" type="slidenum">
              <a:rPr lang="en-US" smtClean="0"/>
              <a:pPr/>
              <a:t>‹#›</a:t>
            </a:fld>
            <a:endParaRPr lang="en-US" dirty="0"/>
          </a:p>
        </p:txBody>
      </p:sp>
    </p:spTree>
    <p:extLst>
      <p:ext uri="{BB962C8B-B14F-4D97-AF65-F5344CB8AC3E}">
        <p14:creationId xmlns:p14="http://schemas.microsoft.com/office/powerpoint/2010/main" val="1456019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1DD5B-E7E0-42C0-B2D2-CC51D4AF6DAD}" type="datetimeFigureOut">
              <a:rPr lang="en-US" smtClean="0"/>
              <a:pPr/>
              <a:t>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BB62C9-025D-41A9-9508-2BD78EBE0B06}" type="slidenum">
              <a:rPr lang="en-US" smtClean="0"/>
              <a:pPr/>
              <a:t>‹#›</a:t>
            </a:fld>
            <a:endParaRPr lang="en-US" dirty="0"/>
          </a:p>
        </p:txBody>
      </p:sp>
    </p:spTree>
    <p:extLst>
      <p:ext uri="{BB962C8B-B14F-4D97-AF65-F5344CB8AC3E}">
        <p14:creationId xmlns:p14="http://schemas.microsoft.com/office/powerpoint/2010/main" val="2958211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6765290" y="173736"/>
            <a:ext cx="2194560"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2" name="Rectangle 11"/>
          <p:cNvSpPr/>
          <p:nvPr/>
        </p:nvSpPr>
        <p:spPr>
          <a:xfrm>
            <a:off x="6868160" y="274320"/>
            <a:ext cx="1988820" cy="6309360"/>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3081DD5B-E7E0-42C0-B2D2-CC51D4AF6DAD}" type="datetimeFigureOut">
              <a:rPr lang="en-US" smtClean="0"/>
              <a:pPr/>
              <a:t>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746008" y="6302326"/>
            <a:ext cx="1097280" cy="274320"/>
          </a:xfrm>
        </p:spPr>
        <p:txBody>
          <a:bodyPr/>
          <a:lstStyle/>
          <a:p>
            <a:fld id="{0ABB62C9-025D-41A9-9508-2BD78EBE0B06}" type="slidenum">
              <a:rPr lang="en-US" smtClean="0"/>
              <a:pPr/>
              <a:t>‹#›</a:t>
            </a:fld>
            <a:endParaRPr lang="en-US" dirty="0"/>
          </a:p>
        </p:txBody>
      </p:sp>
    </p:spTree>
    <p:extLst>
      <p:ext uri="{BB962C8B-B14F-4D97-AF65-F5344CB8AC3E}">
        <p14:creationId xmlns:p14="http://schemas.microsoft.com/office/powerpoint/2010/main" val="2646177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Rectangle 9"/>
          <p:cNvSpPr/>
          <p:nvPr/>
        </p:nvSpPr>
        <p:spPr>
          <a:xfrm>
            <a:off x="6765290" y="173736"/>
            <a:ext cx="2194560"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6868160" y="274320"/>
            <a:ext cx="1988820" cy="6309360"/>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3081DD5B-E7E0-42C0-B2D2-CC51D4AF6DAD}" type="datetimeFigureOut">
              <a:rPr lang="en-US" smtClean="0"/>
              <a:pPr/>
              <a:t>2/8/2023</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chemeClr val="tx1">
                    <a:lumMod val="75000"/>
                    <a:lumOff val="25000"/>
                  </a:schemeClr>
                </a:solidFill>
              </a:defRPr>
            </a:lvl1pPr>
          </a:lstStyle>
          <a:p>
            <a:fld id="{0ABB62C9-025D-41A9-9508-2BD78EBE0B06}" type="slidenum">
              <a:rPr lang="en-US" smtClean="0"/>
              <a:pPr/>
              <a:t>‹#›</a:t>
            </a:fld>
            <a:endParaRPr lang="en-US" dirty="0"/>
          </a:p>
        </p:txBody>
      </p:sp>
    </p:spTree>
    <p:extLst>
      <p:ext uri="{BB962C8B-B14F-4D97-AF65-F5344CB8AC3E}">
        <p14:creationId xmlns:p14="http://schemas.microsoft.com/office/powerpoint/2010/main" val="3670239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8" name="Rectangle 7"/>
          <p:cNvSpPr/>
          <p:nvPr/>
        </p:nvSpPr>
        <p:spPr>
          <a:xfrm>
            <a:off x="292608" y="292608"/>
            <a:ext cx="8558784" cy="6272784"/>
          </a:xfrm>
          <a:prstGeom prst="rect">
            <a:avLst/>
          </a:prstGeom>
          <a:noFill/>
          <a:ln w="6350" cap="sq" cmpd="sng" algn="ctr">
            <a:solidFill>
              <a:schemeClr val="tx1">
                <a:lumMod val="75000"/>
                <a:lumOff val="25000"/>
              </a:schemeClr>
            </a:solidFill>
            <a:prstDash val="solid"/>
            <a:miter lim="800000"/>
          </a:ln>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12142" y="6302326"/>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fld id="{3081DD5B-E7E0-42C0-B2D2-CC51D4AF6DAD}" type="datetimeFigureOut">
              <a:rPr lang="en-US" smtClean="0"/>
              <a:pPr/>
              <a:t>2/8/2023</a:t>
            </a:fld>
            <a:endParaRPr lang="en-US" dirty="0"/>
          </a:p>
        </p:txBody>
      </p:sp>
      <p:sp>
        <p:nvSpPr>
          <p:cNvPr id="5" name="Footer Placeholder 4"/>
          <p:cNvSpPr>
            <a:spLocks noGrp="1"/>
          </p:cNvSpPr>
          <p:nvPr>
            <p:ph type="ftr" sz="quarter" idx="3"/>
          </p:nvPr>
        </p:nvSpPr>
        <p:spPr>
          <a:xfrm>
            <a:off x="2596896" y="6302326"/>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753042" y="6302326"/>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0ABB62C9-025D-41A9-9508-2BD78EBE0B06}" type="slidenum">
              <a:rPr lang="en-US" smtClean="0"/>
              <a:pPr/>
              <a:t>‹#›</a:t>
            </a:fld>
            <a:endParaRPr lang="en-US" dirty="0"/>
          </a:p>
        </p:txBody>
      </p:sp>
    </p:spTree>
    <p:extLst>
      <p:ext uri="{BB962C8B-B14F-4D97-AF65-F5344CB8AC3E}">
        <p14:creationId xmlns:p14="http://schemas.microsoft.com/office/powerpoint/2010/main" val="1385941456"/>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inside.collin.edu/purchasing/staff.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inside.collin.edu/purchasing/general_procedures.html#Cooperativ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hyperlink" Target="http://inside.collin.edu/purchasing/general_procedures.html#SoleSourcePurchases"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11.png"/><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http://inside.collin.edu/purchasing/Legal%20Review%20of%20Agreements.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hharper@collin.edu" TargetMode="External"/><Relationship Id="rId2" Type="http://schemas.openxmlformats.org/officeDocument/2006/relationships/hyperlink" Target="mailto:vivian.bordon@americatogo.co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coprocure.us/" TargetMode="External"/><Relationship Id="rId2" Type="http://schemas.openxmlformats.org/officeDocument/2006/relationships/hyperlink" Target="https://www.comparecoops.com/" TargetMode="External"/><Relationship Id="rId1" Type="http://schemas.openxmlformats.org/officeDocument/2006/relationships/slideLayout" Target="../slideLayouts/slideLayout2.xml"/><Relationship Id="rId4" Type="http://schemas.openxmlformats.org/officeDocument/2006/relationships/hyperlink" Target="https://www.procurated.com/"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inside.collin.edu/purchasing/index.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b="1" dirty="0">
                <a:solidFill>
                  <a:schemeClr val="tx1"/>
                </a:solidFill>
              </a:rPr>
              <a:t>Purchasing Procedures &amp; Policies Training</a:t>
            </a:r>
          </a:p>
        </p:txBody>
      </p:sp>
      <p:sp>
        <p:nvSpPr>
          <p:cNvPr id="3" name="Subtitle 2"/>
          <p:cNvSpPr>
            <a:spLocks noGrp="1"/>
          </p:cNvSpPr>
          <p:nvPr>
            <p:ph type="subTitle" idx="1"/>
          </p:nvPr>
        </p:nvSpPr>
        <p:spPr/>
        <p:txBody>
          <a:bodyPr>
            <a:normAutofit/>
          </a:bodyPr>
          <a:lstStyle/>
          <a:p>
            <a:r>
              <a:rPr lang="en-US" sz="2400" dirty="0"/>
              <a:t>December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957606"/>
          </a:xfrm>
        </p:spPr>
        <p:txBody>
          <a:bodyPr/>
          <a:lstStyle/>
          <a:p>
            <a:r>
              <a:rPr lang="en-US" dirty="0">
                <a:solidFill>
                  <a:schemeClr val="tx1"/>
                </a:solidFill>
              </a:rPr>
              <a:t>Purchasing Thresholds, cont.</a:t>
            </a:r>
          </a:p>
        </p:txBody>
      </p:sp>
      <p:sp>
        <p:nvSpPr>
          <p:cNvPr id="3" name="Content Placeholder 2"/>
          <p:cNvSpPr>
            <a:spLocks noGrp="1"/>
          </p:cNvSpPr>
          <p:nvPr>
            <p:ph idx="1"/>
          </p:nvPr>
        </p:nvSpPr>
        <p:spPr>
          <a:xfrm>
            <a:off x="766962" y="1600200"/>
            <a:ext cx="6347714" cy="4343400"/>
          </a:xfrm>
        </p:spPr>
        <p:txBody>
          <a:bodyPr>
            <a:normAutofit fontScale="92500" lnSpcReduction="20000"/>
          </a:bodyPr>
          <a:lstStyle/>
          <a:p>
            <a:pPr>
              <a:buFont typeface="Wingdings" panose="05000000000000000000" pitchFamily="2" charset="2"/>
              <a:buChar char="Ø"/>
            </a:pPr>
            <a:r>
              <a:rPr lang="en-US" sz="2800" dirty="0">
                <a:solidFill>
                  <a:schemeClr val="tx1"/>
                </a:solidFill>
              </a:rPr>
              <a:t>All expenditures of $100,000 or more must have Board approval before a purchase order is processed</a:t>
            </a:r>
          </a:p>
          <a:p>
            <a:pPr>
              <a:buFont typeface="Wingdings" panose="05000000000000000000" pitchFamily="2" charset="2"/>
              <a:buChar char="Ø"/>
            </a:pPr>
            <a:r>
              <a:rPr lang="en-US" sz="2800" dirty="0">
                <a:solidFill>
                  <a:schemeClr val="tx1"/>
                </a:solidFill>
              </a:rPr>
              <a:t>Board approval of the Budget does not mean that the Board has approved the purchase</a:t>
            </a:r>
          </a:p>
          <a:p>
            <a:pPr>
              <a:buFont typeface="Wingdings" panose="05000000000000000000" pitchFamily="2" charset="2"/>
              <a:buChar char="Ø"/>
            </a:pPr>
            <a:r>
              <a:rPr lang="en-US" sz="2800" dirty="0">
                <a:solidFill>
                  <a:schemeClr val="tx1"/>
                </a:solidFill>
              </a:rPr>
              <a:t>Thresholds are determined by the aggregated amount spent within a 12 month period, District-wide</a:t>
            </a:r>
          </a:p>
          <a:p>
            <a:pPr>
              <a:buFont typeface="Wingdings" panose="05000000000000000000" pitchFamily="2" charset="2"/>
              <a:buChar char="Ø"/>
            </a:pPr>
            <a:r>
              <a:rPr lang="en-US" sz="2800" dirty="0">
                <a:solidFill>
                  <a:schemeClr val="tx1"/>
                </a:solidFill>
              </a:rPr>
              <a:t>Purchase orders will not be processed until required quotes, bids, proposals, sole source documentation and approvals are received</a:t>
            </a:r>
          </a:p>
        </p:txBody>
      </p:sp>
    </p:spTree>
    <p:extLst>
      <p:ext uri="{BB962C8B-B14F-4D97-AF65-F5344CB8AC3E}">
        <p14:creationId xmlns:p14="http://schemas.microsoft.com/office/powerpoint/2010/main" val="3196526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D048D9B-4358-45E3-881E-3A97EA1112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5650" y="889000"/>
            <a:ext cx="5092700" cy="5080000"/>
          </a:xfrm>
          <a:prstGeom prst="rect">
            <a:avLst/>
          </a:prstGeom>
        </p:spPr>
      </p:pic>
    </p:spTree>
    <p:extLst>
      <p:ext uri="{BB962C8B-B14F-4D97-AF65-F5344CB8AC3E}">
        <p14:creationId xmlns:p14="http://schemas.microsoft.com/office/powerpoint/2010/main" val="3102791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143000"/>
          </a:xfrm>
        </p:spPr>
        <p:txBody>
          <a:bodyPr>
            <a:normAutofit/>
          </a:bodyPr>
          <a:lstStyle/>
          <a:p>
            <a:r>
              <a:rPr lang="en-US" dirty="0">
                <a:solidFill>
                  <a:schemeClr val="tx1"/>
                </a:solidFill>
              </a:rPr>
              <a:t>T-Cards</a:t>
            </a:r>
          </a:p>
        </p:txBody>
      </p:sp>
      <p:sp>
        <p:nvSpPr>
          <p:cNvPr id="3" name="Content Placeholder 2"/>
          <p:cNvSpPr>
            <a:spLocks noGrp="1"/>
          </p:cNvSpPr>
          <p:nvPr>
            <p:ph idx="1"/>
          </p:nvPr>
        </p:nvSpPr>
        <p:spPr>
          <a:xfrm>
            <a:off x="685800" y="1600200"/>
            <a:ext cx="6347714" cy="4343400"/>
          </a:xfrm>
        </p:spPr>
        <p:txBody>
          <a:bodyPr>
            <a:normAutofit lnSpcReduction="10000"/>
          </a:bodyPr>
          <a:lstStyle/>
          <a:p>
            <a:pPr>
              <a:buFont typeface="Wingdings" panose="05000000000000000000" pitchFamily="2" charset="2"/>
              <a:buChar char="Ø"/>
            </a:pPr>
            <a:r>
              <a:rPr lang="en-US" sz="2800" dirty="0">
                <a:solidFill>
                  <a:schemeClr val="tx1"/>
                </a:solidFill>
              </a:rPr>
              <a:t>All purchases must be entered in Workday as requisitions except: </a:t>
            </a:r>
          </a:p>
          <a:p>
            <a:pPr lvl="1">
              <a:buFont typeface="Wingdings" panose="05000000000000000000" pitchFamily="2" charset="2"/>
              <a:buChar char="ü"/>
            </a:pPr>
            <a:r>
              <a:rPr lang="en-US" sz="2400" dirty="0">
                <a:solidFill>
                  <a:schemeClr val="tx1"/>
                </a:solidFill>
              </a:rPr>
              <a:t>T-Cards - should be used in lieu of submitting a requisition for the following items only: </a:t>
            </a:r>
          </a:p>
          <a:p>
            <a:pPr lvl="2">
              <a:buFont typeface="Arial" panose="020B0604020202020204" pitchFamily="34" charset="0"/>
              <a:buChar char="•"/>
            </a:pPr>
            <a:r>
              <a:rPr lang="en-US" sz="2000" dirty="0">
                <a:solidFill>
                  <a:schemeClr val="tx1"/>
                </a:solidFill>
              </a:rPr>
              <a:t>Subscriptions</a:t>
            </a:r>
          </a:p>
          <a:p>
            <a:pPr lvl="2">
              <a:buFont typeface="Arial" panose="020B0604020202020204" pitchFamily="34" charset="0"/>
              <a:buChar char="•"/>
            </a:pPr>
            <a:r>
              <a:rPr lang="en-US" sz="2000" dirty="0">
                <a:solidFill>
                  <a:schemeClr val="tx1"/>
                </a:solidFill>
              </a:rPr>
              <a:t>Memberships</a:t>
            </a:r>
          </a:p>
          <a:p>
            <a:pPr lvl="2">
              <a:buFont typeface="Arial" panose="020B0604020202020204" pitchFamily="34" charset="0"/>
              <a:buChar char="•"/>
            </a:pPr>
            <a:r>
              <a:rPr lang="en-US" sz="2000" dirty="0">
                <a:solidFill>
                  <a:schemeClr val="tx1"/>
                </a:solidFill>
              </a:rPr>
              <a:t>Newspaper Ads</a:t>
            </a:r>
          </a:p>
          <a:p>
            <a:pPr lvl="2">
              <a:buFont typeface="Arial" panose="020B0604020202020204" pitchFamily="34" charset="0"/>
              <a:buChar char="•"/>
            </a:pPr>
            <a:r>
              <a:rPr lang="en-US" sz="2000" dirty="0">
                <a:solidFill>
                  <a:schemeClr val="tx1"/>
                </a:solidFill>
              </a:rPr>
              <a:t>Postage (bulk mailings)</a:t>
            </a:r>
          </a:p>
          <a:p>
            <a:pPr>
              <a:buFont typeface="Wingdings" panose="05000000000000000000" pitchFamily="2" charset="2"/>
              <a:buChar char="Ø"/>
            </a:pPr>
            <a:r>
              <a:rPr lang="en-US" sz="2800" dirty="0">
                <a:solidFill>
                  <a:schemeClr val="tx1"/>
                </a:solidFill>
              </a:rPr>
              <a:t>Should be used for small purchases for items that are not under contract.</a:t>
            </a:r>
          </a:p>
          <a:p>
            <a:pPr>
              <a:buFont typeface="Wingdings" panose="05000000000000000000" pitchFamily="2" charset="2"/>
              <a:buChar char="Ø"/>
            </a:pPr>
            <a:r>
              <a:rPr lang="en-US" sz="2800" dirty="0"/>
              <a:t>Candis Pettigrew is </a:t>
            </a:r>
            <a:r>
              <a:rPr lang="en-US" sz="2800"/>
              <a:t>primary contact.</a:t>
            </a:r>
            <a:endParaRPr lang="en-US" sz="2800" dirty="0">
              <a:solidFill>
                <a:schemeClr val="tx1"/>
              </a:solidFill>
            </a:endParaRPr>
          </a:p>
          <a:p>
            <a:endParaRPr lang="en-US" dirty="0"/>
          </a:p>
        </p:txBody>
      </p:sp>
    </p:spTree>
    <p:extLst>
      <p:ext uri="{BB962C8B-B14F-4D97-AF65-F5344CB8AC3E}">
        <p14:creationId xmlns:p14="http://schemas.microsoft.com/office/powerpoint/2010/main" val="1361241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881406"/>
          </a:xfrm>
        </p:spPr>
        <p:txBody>
          <a:bodyPr/>
          <a:lstStyle/>
          <a:p>
            <a:r>
              <a:rPr lang="en-US" dirty="0">
                <a:solidFill>
                  <a:schemeClr val="tx1"/>
                </a:solidFill>
              </a:rPr>
              <a:t>Quotes</a:t>
            </a:r>
          </a:p>
        </p:txBody>
      </p:sp>
      <p:sp>
        <p:nvSpPr>
          <p:cNvPr id="3" name="Content Placeholder 2"/>
          <p:cNvSpPr>
            <a:spLocks noGrp="1"/>
          </p:cNvSpPr>
          <p:nvPr>
            <p:ph idx="1"/>
          </p:nvPr>
        </p:nvSpPr>
        <p:spPr>
          <a:xfrm>
            <a:off x="838200" y="1676400"/>
            <a:ext cx="6347714" cy="4495800"/>
          </a:xfrm>
        </p:spPr>
        <p:txBody>
          <a:bodyPr>
            <a:normAutofit fontScale="92500" lnSpcReduction="10000"/>
          </a:bodyPr>
          <a:lstStyle/>
          <a:p>
            <a:pPr>
              <a:buSzPct val="80000"/>
              <a:buFont typeface="Wingdings" panose="05000000000000000000" pitchFamily="2" charset="2"/>
              <a:buChar char="Ø"/>
            </a:pPr>
            <a:r>
              <a:rPr lang="en-US" sz="2800" dirty="0">
                <a:solidFill>
                  <a:schemeClr val="tx1"/>
                </a:solidFill>
              </a:rPr>
              <a:t>When requesting quotes, whether written or verbal, requirements should be clearly communicated to the vendor(s). </a:t>
            </a:r>
          </a:p>
          <a:p>
            <a:pPr>
              <a:buSzPct val="80000"/>
              <a:buFont typeface="Wingdings" panose="05000000000000000000" pitchFamily="2" charset="2"/>
              <a:buChar char="Ø"/>
            </a:pPr>
            <a:r>
              <a:rPr lang="en-US" sz="2800" dirty="0">
                <a:solidFill>
                  <a:schemeClr val="tx1"/>
                </a:solidFill>
              </a:rPr>
              <a:t>Consistent requirements should be communicated to each vendor.</a:t>
            </a:r>
          </a:p>
          <a:p>
            <a:pPr>
              <a:buSzPct val="80000"/>
              <a:buFont typeface="Wingdings" panose="05000000000000000000" pitchFamily="2" charset="2"/>
              <a:buChar char="Ø"/>
            </a:pPr>
            <a:r>
              <a:rPr lang="en-US" sz="2800" dirty="0">
                <a:solidFill>
                  <a:schemeClr val="tx1"/>
                </a:solidFill>
              </a:rPr>
              <a:t>List all requirements for goods and services.</a:t>
            </a:r>
          </a:p>
          <a:p>
            <a:pPr>
              <a:buSzPct val="80000"/>
              <a:buFont typeface="Wingdings" panose="05000000000000000000" pitchFamily="2" charset="2"/>
              <a:buChar char="Ø"/>
            </a:pPr>
            <a:r>
              <a:rPr lang="en-US" sz="2800" dirty="0">
                <a:solidFill>
                  <a:schemeClr val="tx1"/>
                </a:solidFill>
              </a:rPr>
              <a:t>Shipping Terms</a:t>
            </a:r>
          </a:p>
          <a:p>
            <a:pPr>
              <a:buSzPct val="80000"/>
              <a:buFont typeface="Wingdings" panose="05000000000000000000" pitchFamily="2" charset="2"/>
              <a:buChar char="Ø"/>
            </a:pPr>
            <a:r>
              <a:rPr lang="en-US" sz="2800" dirty="0">
                <a:solidFill>
                  <a:schemeClr val="tx1"/>
                </a:solidFill>
              </a:rPr>
              <a:t>Location</a:t>
            </a:r>
          </a:p>
          <a:p>
            <a:pPr>
              <a:buSzPct val="80000"/>
              <a:buFont typeface="Wingdings" panose="05000000000000000000" pitchFamily="2" charset="2"/>
              <a:buChar char="Ø"/>
            </a:pPr>
            <a:r>
              <a:rPr lang="en-US" sz="2800" dirty="0">
                <a:solidFill>
                  <a:schemeClr val="tx1"/>
                </a:solidFill>
              </a:rPr>
              <a:t>Are there special needs?</a:t>
            </a:r>
          </a:p>
          <a:p>
            <a:pPr>
              <a:buSzPct val="80000"/>
              <a:buFont typeface="Wingdings" panose="05000000000000000000" pitchFamily="2" charset="2"/>
              <a:buChar char="Ø"/>
            </a:pPr>
            <a:r>
              <a:rPr lang="en-US" sz="2800" dirty="0">
                <a:solidFill>
                  <a:schemeClr val="tx1"/>
                </a:solidFill>
              </a:rPr>
              <a:t>Use of e-mail for obtaining quotes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1D07DB3-4DA3-4F4C-818D-457A704305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4900" y="1231900"/>
            <a:ext cx="4394200" cy="4394200"/>
          </a:xfrm>
          <a:prstGeom prst="rect">
            <a:avLst/>
          </a:prstGeom>
        </p:spPr>
      </p:pic>
    </p:spTree>
    <p:extLst>
      <p:ext uri="{BB962C8B-B14F-4D97-AF65-F5344CB8AC3E}">
        <p14:creationId xmlns:p14="http://schemas.microsoft.com/office/powerpoint/2010/main" val="3860194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805206"/>
          </a:xfrm>
        </p:spPr>
        <p:txBody>
          <a:bodyPr/>
          <a:lstStyle/>
          <a:p>
            <a:r>
              <a:rPr lang="en-US" dirty="0">
                <a:solidFill>
                  <a:schemeClr val="tx1"/>
                </a:solidFill>
              </a:rPr>
              <a:t>Bid/RFP Specifications</a:t>
            </a:r>
          </a:p>
        </p:txBody>
      </p:sp>
      <p:sp>
        <p:nvSpPr>
          <p:cNvPr id="3" name="Content Placeholder 2"/>
          <p:cNvSpPr>
            <a:spLocks noGrp="1"/>
          </p:cNvSpPr>
          <p:nvPr>
            <p:ph idx="1"/>
          </p:nvPr>
        </p:nvSpPr>
        <p:spPr>
          <a:xfrm>
            <a:off x="838200" y="1676400"/>
            <a:ext cx="6347714" cy="4316410"/>
          </a:xfrm>
        </p:spPr>
        <p:txBody>
          <a:bodyPr>
            <a:normAutofit/>
          </a:bodyPr>
          <a:lstStyle/>
          <a:p>
            <a:pPr>
              <a:buFont typeface="Wingdings" panose="05000000000000000000" pitchFamily="2" charset="2"/>
              <a:buChar char="Ø"/>
            </a:pPr>
            <a:r>
              <a:rPr lang="en-US" sz="2400" dirty="0">
                <a:solidFill>
                  <a:schemeClr val="tx1"/>
                </a:solidFill>
              </a:rPr>
              <a:t>The information that you provide on your requisition or attached specifications will be used to create the solicitation</a:t>
            </a:r>
          </a:p>
          <a:p>
            <a:pPr>
              <a:buFont typeface="Wingdings" panose="05000000000000000000" pitchFamily="2" charset="2"/>
              <a:buChar char="Ø"/>
            </a:pPr>
            <a:r>
              <a:rPr lang="en-US" sz="2400" dirty="0">
                <a:solidFill>
                  <a:schemeClr val="tx1"/>
                </a:solidFill>
              </a:rPr>
              <a:t>Information should be clear, concise and must not be restrictive</a:t>
            </a:r>
          </a:p>
          <a:p>
            <a:pPr>
              <a:buFont typeface="Wingdings" panose="05000000000000000000" pitchFamily="2" charset="2"/>
              <a:buChar char="Ø"/>
            </a:pPr>
            <a:r>
              <a:rPr lang="en-US" sz="2400" dirty="0">
                <a:solidFill>
                  <a:schemeClr val="tx1"/>
                </a:solidFill>
              </a:rPr>
              <a:t>Having a vendor write bid specifications is considered a conflict of interest and that vendor will be prohibited from bidding</a:t>
            </a:r>
          </a:p>
          <a:p>
            <a:pPr lvl="1">
              <a:buFont typeface="Wingdings" panose="05000000000000000000" pitchFamily="2" charset="2"/>
              <a:buChar char="ü"/>
            </a:pPr>
            <a:r>
              <a:rPr lang="en-US" sz="2000" dirty="0">
                <a:solidFill>
                  <a:schemeClr val="tx1"/>
                </a:solidFill>
              </a:rPr>
              <a:t>Vendors tend to write restrictive specifications that will prohibit other vendors or products from meeting the specifications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729006"/>
          </a:xfrm>
        </p:spPr>
        <p:txBody>
          <a:bodyPr/>
          <a:lstStyle/>
          <a:p>
            <a:r>
              <a:rPr lang="en-US" dirty="0">
                <a:solidFill>
                  <a:schemeClr val="tx1"/>
                </a:solidFill>
              </a:rPr>
              <a:t>Bid/RFP Specifications, cont.</a:t>
            </a:r>
          </a:p>
        </p:txBody>
      </p:sp>
      <p:sp>
        <p:nvSpPr>
          <p:cNvPr id="3" name="Content Placeholder 2"/>
          <p:cNvSpPr>
            <a:spLocks noGrp="1"/>
          </p:cNvSpPr>
          <p:nvPr>
            <p:ph idx="1"/>
          </p:nvPr>
        </p:nvSpPr>
        <p:spPr>
          <a:xfrm>
            <a:off x="731520" y="1371600"/>
            <a:ext cx="6347714" cy="4724400"/>
          </a:xfrm>
        </p:spPr>
        <p:txBody>
          <a:bodyPr>
            <a:normAutofit/>
          </a:bodyPr>
          <a:lstStyle/>
          <a:p>
            <a:pPr>
              <a:buFont typeface="Wingdings" panose="05000000000000000000" pitchFamily="2" charset="2"/>
              <a:buChar char="Ø"/>
            </a:pPr>
            <a:r>
              <a:rPr lang="en-US" sz="2200" dirty="0">
                <a:solidFill>
                  <a:schemeClr val="tx1"/>
                </a:solidFill>
              </a:rPr>
              <a:t>Things to consider when preparing specifications:</a:t>
            </a:r>
          </a:p>
          <a:p>
            <a:pPr lvl="1">
              <a:buFont typeface="Wingdings" panose="05000000000000000000" pitchFamily="2" charset="2"/>
              <a:buChar char="ü"/>
            </a:pPr>
            <a:r>
              <a:rPr lang="en-US" sz="2200" dirty="0">
                <a:solidFill>
                  <a:schemeClr val="tx1"/>
                </a:solidFill>
              </a:rPr>
              <a:t>Timelines: When do you need it?</a:t>
            </a:r>
          </a:p>
          <a:p>
            <a:pPr lvl="1">
              <a:buFont typeface="Wingdings" panose="05000000000000000000" pitchFamily="2" charset="2"/>
              <a:buChar char="ü"/>
            </a:pPr>
            <a:r>
              <a:rPr lang="en-US" sz="2200" dirty="0">
                <a:solidFill>
                  <a:schemeClr val="tx1"/>
                </a:solidFill>
              </a:rPr>
              <a:t>Issues that can affect timeliness of deliveries</a:t>
            </a:r>
          </a:p>
          <a:p>
            <a:pPr lvl="2">
              <a:buFont typeface="Arial" panose="020B0604020202020204" pitchFamily="34" charset="0"/>
              <a:buChar char="•"/>
            </a:pPr>
            <a:r>
              <a:rPr lang="en-US" sz="2200" dirty="0">
                <a:solidFill>
                  <a:schemeClr val="tx1"/>
                </a:solidFill>
              </a:rPr>
              <a:t>Stock outs, backorders</a:t>
            </a:r>
          </a:p>
          <a:p>
            <a:pPr lvl="2">
              <a:buFont typeface="Arial" panose="020B0604020202020204" pitchFamily="34" charset="0"/>
              <a:buChar char="•"/>
            </a:pPr>
            <a:r>
              <a:rPr lang="en-US" sz="2200" dirty="0">
                <a:solidFill>
                  <a:schemeClr val="tx1"/>
                </a:solidFill>
              </a:rPr>
              <a:t>Economic, environmental or political issues</a:t>
            </a:r>
          </a:p>
          <a:p>
            <a:pPr lvl="2">
              <a:buFont typeface="Arial" panose="020B0604020202020204" pitchFamily="34" charset="0"/>
              <a:buChar char="•"/>
            </a:pPr>
            <a:r>
              <a:rPr lang="en-US" sz="2200" dirty="0">
                <a:solidFill>
                  <a:schemeClr val="tx1"/>
                </a:solidFill>
              </a:rPr>
              <a:t>Time of year</a:t>
            </a:r>
          </a:p>
          <a:p>
            <a:pPr lvl="2">
              <a:buFont typeface="Arial" panose="020B0604020202020204" pitchFamily="34" charset="0"/>
              <a:buChar char="•"/>
            </a:pPr>
            <a:r>
              <a:rPr lang="en-US" sz="2200" dirty="0">
                <a:solidFill>
                  <a:schemeClr val="tx1"/>
                </a:solidFill>
              </a:rPr>
              <a:t>Force Majeure</a:t>
            </a:r>
          </a:p>
          <a:p>
            <a:pPr marL="793750" lvl="2" indent="-342900">
              <a:buFont typeface="Wingdings" panose="05000000000000000000" pitchFamily="2" charset="2"/>
              <a:buChar char="ü"/>
            </a:pPr>
            <a:r>
              <a:rPr lang="en-US" sz="2200" dirty="0">
                <a:solidFill>
                  <a:schemeClr val="tx1"/>
                </a:solidFill>
              </a:rPr>
              <a:t>Where do the goods need to be delivered or services need to be performed?</a:t>
            </a:r>
          </a:p>
          <a:p>
            <a:pPr marL="793750" lvl="2" indent="-342900">
              <a:buFont typeface="Wingdings" panose="05000000000000000000" pitchFamily="2" charset="2"/>
              <a:buChar char="ü"/>
            </a:pPr>
            <a:r>
              <a:rPr lang="en-US" sz="2200" dirty="0">
                <a:solidFill>
                  <a:schemeClr val="tx1"/>
                </a:solidFill>
              </a:rPr>
              <a:t>Is there a specific room or location inside the building that the goods need to be delivered to?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1186206"/>
          </a:xfrm>
        </p:spPr>
        <p:txBody>
          <a:bodyPr/>
          <a:lstStyle/>
          <a:p>
            <a:r>
              <a:rPr lang="en-US" sz="3600" dirty="0">
                <a:solidFill>
                  <a:schemeClr val="tx1"/>
                </a:solidFill>
              </a:rPr>
              <a:t>Specifications: </a:t>
            </a:r>
            <a:br>
              <a:rPr lang="en-US" sz="3600" dirty="0">
                <a:solidFill>
                  <a:schemeClr val="tx1"/>
                </a:solidFill>
              </a:rPr>
            </a:br>
            <a:r>
              <a:rPr lang="en-US" sz="3200" dirty="0">
                <a:solidFill>
                  <a:schemeClr val="tx1"/>
                </a:solidFill>
              </a:rPr>
              <a:t>Things to consider, cont.</a:t>
            </a:r>
          </a:p>
        </p:txBody>
      </p:sp>
      <p:sp>
        <p:nvSpPr>
          <p:cNvPr id="3" name="Content Placeholder 2"/>
          <p:cNvSpPr>
            <a:spLocks noGrp="1"/>
          </p:cNvSpPr>
          <p:nvPr>
            <p:ph idx="1"/>
          </p:nvPr>
        </p:nvSpPr>
        <p:spPr>
          <a:xfrm>
            <a:off x="609599" y="1930400"/>
            <a:ext cx="6347714" cy="4546600"/>
          </a:xfrm>
        </p:spPr>
        <p:txBody>
          <a:bodyPr>
            <a:normAutofit fontScale="25000" lnSpcReduction="20000"/>
          </a:bodyPr>
          <a:lstStyle/>
          <a:p>
            <a:pPr lvl="1">
              <a:buFont typeface="Wingdings" panose="05000000000000000000" pitchFamily="2" charset="2"/>
              <a:buChar char="ü"/>
            </a:pPr>
            <a:r>
              <a:rPr lang="en-US" sz="9600" dirty="0">
                <a:solidFill>
                  <a:schemeClr val="tx1"/>
                </a:solidFill>
              </a:rPr>
              <a:t>Is there installation involved?  If so, who is going to do the installation?  Does the vendor provide installation?</a:t>
            </a:r>
          </a:p>
          <a:p>
            <a:pPr lvl="1">
              <a:buFont typeface="Wingdings" panose="05000000000000000000" pitchFamily="2" charset="2"/>
              <a:buChar char="ü"/>
            </a:pPr>
            <a:r>
              <a:rPr lang="en-US" sz="9600" dirty="0">
                <a:solidFill>
                  <a:schemeClr val="tx1"/>
                </a:solidFill>
              </a:rPr>
              <a:t>Provide a specific or estimated quantity</a:t>
            </a:r>
          </a:p>
          <a:p>
            <a:pPr lvl="1">
              <a:buFont typeface="Wingdings" panose="05000000000000000000" pitchFamily="2" charset="2"/>
              <a:buChar char="ü"/>
            </a:pPr>
            <a:r>
              <a:rPr lang="en-US" sz="9600" dirty="0">
                <a:solidFill>
                  <a:schemeClr val="tx1"/>
                </a:solidFill>
              </a:rPr>
              <a:t>Are licenses or certifications required?</a:t>
            </a:r>
          </a:p>
          <a:p>
            <a:pPr lvl="1">
              <a:buFont typeface="Wingdings" panose="05000000000000000000" pitchFamily="2" charset="2"/>
              <a:buChar char="ü"/>
            </a:pPr>
            <a:r>
              <a:rPr lang="en-US" sz="9600" dirty="0">
                <a:solidFill>
                  <a:schemeClr val="tx1"/>
                </a:solidFill>
              </a:rPr>
              <a:t>Warranty, training, support</a:t>
            </a:r>
          </a:p>
          <a:p>
            <a:pPr lvl="1">
              <a:buFont typeface="Wingdings" panose="05000000000000000000" pitchFamily="2" charset="2"/>
              <a:buChar char="ü"/>
            </a:pPr>
            <a:r>
              <a:rPr lang="en-US" sz="9600" dirty="0">
                <a:solidFill>
                  <a:schemeClr val="tx1"/>
                </a:solidFill>
              </a:rPr>
              <a:t>Who are the vendors that can provide the goods or service?  Provide email if available.</a:t>
            </a:r>
          </a:p>
          <a:p>
            <a:pPr lvl="1">
              <a:buFont typeface="Wingdings" panose="05000000000000000000" pitchFamily="2" charset="2"/>
              <a:buChar char="ü"/>
            </a:pPr>
            <a:r>
              <a:rPr lang="en-US" sz="9600" dirty="0">
                <a:solidFill>
                  <a:schemeClr val="tx1"/>
                </a:solidFill>
              </a:rPr>
              <a:t>What evaluation factors need to be considered?</a:t>
            </a:r>
          </a:p>
          <a:p>
            <a:pPr lvl="1">
              <a:buFont typeface="Wingdings" panose="05000000000000000000" pitchFamily="2" charset="2"/>
              <a:buChar char="ü"/>
            </a:pPr>
            <a:r>
              <a:rPr lang="en-US" sz="9600" dirty="0">
                <a:solidFill>
                  <a:schemeClr val="tx1"/>
                </a:solidFill>
              </a:rPr>
              <a:t>Will there be any changes to the facility or anything related to the facility that will need to be considered?</a:t>
            </a:r>
          </a:p>
          <a:p>
            <a:pPr lvl="2">
              <a:buFont typeface="Wingdings" panose="05000000000000000000" pitchFamily="2" charset="2"/>
              <a:buChar char="ü"/>
            </a:pPr>
            <a:r>
              <a:rPr lang="en-US" sz="5500" dirty="0">
                <a:solidFill>
                  <a:schemeClr val="tx1"/>
                </a:solidFill>
              </a:rPr>
              <a:t>Get Facilities Manager or Director of Facilities and/or Construction involved early on.</a:t>
            </a:r>
          </a:p>
          <a:p>
            <a:pPr lvl="1">
              <a:buFont typeface="Arial" pitchFamily="34" charset="0"/>
              <a:buChar char="–"/>
            </a:pPr>
            <a:endParaRPr lang="en-US" sz="55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89BB6D4-12D9-44F1-8A09-DCAE22781B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2000" y="742950"/>
            <a:ext cx="5080000" cy="5372100"/>
          </a:xfrm>
          <a:prstGeom prst="rect">
            <a:avLst/>
          </a:prstGeom>
        </p:spPr>
      </p:pic>
    </p:spTree>
    <p:extLst>
      <p:ext uri="{BB962C8B-B14F-4D97-AF65-F5344CB8AC3E}">
        <p14:creationId xmlns:p14="http://schemas.microsoft.com/office/powerpoint/2010/main" val="3731286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652806"/>
          </a:xfrm>
        </p:spPr>
        <p:txBody>
          <a:bodyPr/>
          <a:lstStyle/>
          <a:p>
            <a:r>
              <a:rPr lang="en-US" dirty="0">
                <a:solidFill>
                  <a:schemeClr val="tx1"/>
                </a:solidFill>
              </a:rPr>
              <a:t>Specification Resources</a:t>
            </a:r>
          </a:p>
        </p:txBody>
      </p:sp>
      <p:sp>
        <p:nvSpPr>
          <p:cNvPr id="3" name="Content Placeholder 2"/>
          <p:cNvSpPr>
            <a:spLocks noGrp="1"/>
          </p:cNvSpPr>
          <p:nvPr>
            <p:ph idx="1"/>
          </p:nvPr>
        </p:nvSpPr>
        <p:spPr>
          <a:xfrm>
            <a:off x="614880" y="1371600"/>
            <a:ext cx="6347714" cy="5181600"/>
          </a:xfrm>
        </p:spPr>
        <p:txBody>
          <a:bodyPr/>
          <a:lstStyle/>
          <a:p>
            <a:pPr marL="350838" lvl="1">
              <a:buFont typeface="Wingdings" panose="05000000000000000000" pitchFamily="2" charset="2"/>
              <a:buChar char="Ø"/>
            </a:pPr>
            <a:r>
              <a:rPr lang="en-US" sz="2400" dirty="0">
                <a:solidFill>
                  <a:schemeClr val="tx1"/>
                </a:solidFill>
              </a:rPr>
              <a:t>Need help writing your technical specifications?</a:t>
            </a:r>
          </a:p>
          <a:p>
            <a:pPr marL="865188" lvl="2" indent="-342900">
              <a:buFont typeface="Wingdings" panose="05000000000000000000" pitchFamily="2" charset="2"/>
              <a:buChar char="ü"/>
            </a:pPr>
            <a:r>
              <a:rPr lang="en-US" sz="2400" dirty="0">
                <a:solidFill>
                  <a:schemeClr val="tx1"/>
                </a:solidFill>
              </a:rPr>
              <a:t>Contact Purchasing for great specification resources</a:t>
            </a:r>
          </a:p>
          <a:p>
            <a:pPr marL="865188" lvl="2" indent="-342900">
              <a:buFont typeface="Wingdings" panose="05000000000000000000" pitchFamily="2" charset="2"/>
              <a:buChar char="ü"/>
            </a:pPr>
            <a:r>
              <a:rPr lang="en-US" sz="2400" dirty="0">
                <a:solidFill>
                  <a:schemeClr val="tx1"/>
                </a:solidFill>
              </a:rPr>
              <a:t>Contact other agencies that have purchased the same item or service</a:t>
            </a:r>
          </a:p>
          <a:p>
            <a:pPr>
              <a:buFont typeface="Wingdings" panose="05000000000000000000" pitchFamily="2" charset="2"/>
              <a:buChar char="Ø"/>
            </a:pPr>
            <a:r>
              <a:rPr lang="en-US" dirty="0">
                <a:solidFill>
                  <a:schemeClr val="tx1"/>
                </a:solidFill>
              </a:rPr>
              <a:t>The earlier that you involve Purchasing in the process, the less likely you’ll be to encounter delays.</a:t>
            </a:r>
          </a:p>
          <a:p>
            <a:pPr marL="0" indent="0">
              <a:buNone/>
            </a:pPr>
            <a:endParaRPr lang="en-US" dirty="0"/>
          </a:p>
        </p:txBody>
      </p:sp>
      <p:pic>
        <p:nvPicPr>
          <p:cNvPr id="1026" name="Picture 2" descr="C:\Users\Administrator\AppData\Local\Microsoft\Windows\Temporary Internet Files\Content.IE5\BOTDF8A4\MC90044042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2999" y="4343400"/>
            <a:ext cx="1736725"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5271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How do I find information about Purchasing?</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400" dirty="0"/>
              <a:t>Both Workday and the Intranet Pages can be accessed through </a:t>
            </a:r>
            <a:r>
              <a:rPr lang="en-US" sz="2400" dirty="0" err="1"/>
              <a:t>CougarWeb</a:t>
            </a:r>
            <a:r>
              <a:rPr lang="en-US" sz="2400" dirty="0"/>
              <a:t> and provide information from policies and procedures to Workday Guides and Staff Information.</a:t>
            </a:r>
          </a:p>
          <a:p>
            <a:pPr>
              <a:buFont typeface="Wingdings" panose="05000000000000000000" pitchFamily="2" charset="2"/>
              <a:buChar char="Ø"/>
            </a:pPr>
            <a:r>
              <a:rPr lang="en-US" sz="2400" dirty="0"/>
              <a:t>Contact the Staff person that is listed for the department or commodity on the Purchasing Intranet site.</a:t>
            </a:r>
          </a:p>
          <a:p>
            <a:pPr marL="0" indent="0">
              <a:buNone/>
            </a:pPr>
            <a:r>
              <a:rPr lang="en-US" sz="2400" dirty="0"/>
              <a:t>(</a:t>
            </a:r>
            <a:r>
              <a:rPr lang="en-US" sz="2400" dirty="0">
                <a:hlinkClick r:id="rId2"/>
              </a:rPr>
              <a:t>http://inside.collin.edu/purchasing/staff.html</a:t>
            </a:r>
            <a:r>
              <a:rPr lang="en-US" sz="2400" dirty="0"/>
              <a:t>) </a:t>
            </a:r>
          </a:p>
          <a:p>
            <a:pPr marL="747713" lvl="1" indent="-347663">
              <a:buFont typeface="Arial" pitchFamily="34" charset="0"/>
              <a:buChar char="–"/>
            </a:pPr>
            <a:endParaRPr lang="en-US" sz="2400" dirty="0">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Why do we award to the low bidder?</a:t>
            </a:r>
          </a:p>
        </p:txBody>
      </p:sp>
      <p:sp>
        <p:nvSpPr>
          <p:cNvPr id="3" name="Content Placeholder 2"/>
          <p:cNvSpPr>
            <a:spLocks noGrp="1"/>
          </p:cNvSpPr>
          <p:nvPr>
            <p:ph idx="1"/>
          </p:nvPr>
        </p:nvSpPr>
        <p:spPr>
          <a:xfrm>
            <a:off x="731520" y="1871737"/>
            <a:ext cx="6347714" cy="4379111"/>
          </a:xfrm>
        </p:spPr>
        <p:txBody>
          <a:bodyPr>
            <a:normAutofit lnSpcReduction="10000"/>
          </a:bodyPr>
          <a:lstStyle/>
          <a:p>
            <a:pPr>
              <a:buFont typeface="Wingdings" panose="05000000000000000000" pitchFamily="2" charset="2"/>
              <a:buChar char="Ø"/>
            </a:pPr>
            <a:r>
              <a:rPr lang="en-US" sz="2400" dirty="0">
                <a:solidFill>
                  <a:schemeClr val="tx1"/>
                </a:solidFill>
              </a:rPr>
              <a:t>We don’t!  Per statute, in determining to whom to award a contract, the District shall consider:</a:t>
            </a:r>
          </a:p>
          <a:p>
            <a:pPr lvl="1">
              <a:buFont typeface="Wingdings" panose="05000000000000000000" pitchFamily="2" charset="2"/>
              <a:buChar char="ü"/>
            </a:pPr>
            <a:r>
              <a:rPr lang="en-US" sz="2200" dirty="0">
                <a:solidFill>
                  <a:schemeClr val="tx1"/>
                </a:solidFill>
              </a:rPr>
              <a:t>The purchase price;</a:t>
            </a:r>
          </a:p>
          <a:p>
            <a:pPr lvl="1">
              <a:buFont typeface="Wingdings" panose="05000000000000000000" pitchFamily="2" charset="2"/>
              <a:buChar char="ü"/>
            </a:pPr>
            <a:r>
              <a:rPr lang="en-US" sz="2200" dirty="0">
                <a:solidFill>
                  <a:schemeClr val="tx1"/>
                </a:solidFill>
              </a:rPr>
              <a:t>The reputation of the vendor and the vendor’s goods or services;</a:t>
            </a:r>
          </a:p>
          <a:p>
            <a:pPr lvl="1">
              <a:buFont typeface="Wingdings" panose="05000000000000000000" pitchFamily="2" charset="2"/>
              <a:buChar char="ü"/>
            </a:pPr>
            <a:r>
              <a:rPr lang="en-US" sz="2200" dirty="0">
                <a:solidFill>
                  <a:schemeClr val="tx1"/>
                </a:solidFill>
              </a:rPr>
              <a:t>The quality of the vendor’s goods or services</a:t>
            </a:r>
          </a:p>
          <a:p>
            <a:pPr lvl="1">
              <a:buFont typeface="Wingdings" panose="05000000000000000000" pitchFamily="2" charset="2"/>
              <a:buChar char="ü"/>
            </a:pPr>
            <a:r>
              <a:rPr lang="en-US" sz="2200" dirty="0">
                <a:solidFill>
                  <a:schemeClr val="tx1"/>
                </a:solidFill>
              </a:rPr>
              <a:t>The extent to which the goods or services meet the District’s needs;</a:t>
            </a:r>
          </a:p>
          <a:p>
            <a:pPr lvl="1">
              <a:buFont typeface="Wingdings" panose="05000000000000000000" pitchFamily="2" charset="2"/>
              <a:buChar char="ü"/>
            </a:pPr>
            <a:r>
              <a:rPr lang="en-US" sz="2200" dirty="0">
                <a:solidFill>
                  <a:schemeClr val="tx1"/>
                </a:solidFill>
              </a:rPr>
              <a:t>The vendor’s past relationship with the District;</a:t>
            </a:r>
          </a:p>
          <a:p>
            <a:pPr lvl="1">
              <a:buFont typeface="Wingdings" panose="05000000000000000000" pitchFamily="2" charset="2"/>
              <a:buChar char="ü"/>
            </a:pPr>
            <a:r>
              <a:rPr lang="en-US" sz="2200" dirty="0">
                <a:solidFill>
                  <a:schemeClr val="tx1"/>
                </a:solidFill>
              </a:rPr>
              <a:t>The impact on the ability of the District to comply with laws and rules relating to historically underutilized businesses;</a:t>
            </a:r>
          </a:p>
          <a:p>
            <a:pPr marL="457200" lvl="1" indent="0">
              <a:buNone/>
            </a:pP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Evaluation Criteria, cont.</a:t>
            </a:r>
          </a:p>
        </p:txBody>
      </p:sp>
      <p:sp>
        <p:nvSpPr>
          <p:cNvPr id="3" name="Content Placeholder 2"/>
          <p:cNvSpPr>
            <a:spLocks noGrp="1"/>
          </p:cNvSpPr>
          <p:nvPr>
            <p:ph idx="1"/>
          </p:nvPr>
        </p:nvSpPr>
        <p:spPr>
          <a:xfrm>
            <a:off x="609599" y="1524000"/>
            <a:ext cx="6347714" cy="4648200"/>
          </a:xfrm>
        </p:spPr>
        <p:txBody>
          <a:bodyPr>
            <a:normAutofit fontScale="70000" lnSpcReduction="20000"/>
          </a:bodyPr>
          <a:lstStyle/>
          <a:p>
            <a:pPr lvl="1">
              <a:lnSpc>
                <a:spcPct val="120000"/>
              </a:lnSpc>
              <a:buFont typeface="Wingdings" panose="05000000000000000000" pitchFamily="2" charset="2"/>
              <a:buChar char="Ø"/>
            </a:pPr>
            <a:r>
              <a:rPr lang="en-US" sz="2900" dirty="0">
                <a:solidFill>
                  <a:schemeClr val="tx1"/>
                </a:solidFill>
              </a:rPr>
              <a:t>The total long-term cost to the District to acquire the vendor’s goods or services; </a:t>
            </a:r>
          </a:p>
          <a:p>
            <a:pPr lvl="1">
              <a:lnSpc>
                <a:spcPct val="120000"/>
              </a:lnSpc>
              <a:buFont typeface="Wingdings" panose="05000000000000000000" pitchFamily="2" charset="2"/>
              <a:buChar char="Ø"/>
            </a:pPr>
            <a:r>
              <a:rPr lang="en-US" sz="2900" dirty="0">
                <a:solidFill>
                  <a:schemeClr val="tx1"/>
                </a:solidFill>
              </a:rPr>
              <a:t>for a contract for goods and services, other than goods and services related to telecommunications and information services, building construction and maintenance, or instructional materials, whether the vendor or the vendor’s ultimate parent company or majority owner:</a:t>
            </a:r>
          </a:p>
          <a:p>
            <a:pPr lvl="2">
              <a:lnSpc>
                <a:spcPct val="120000"/>
              </a:lnSpc>
              <a:buFont typeface="Wingdings" panose="05000000000000000000" pitchFamily="2" charset="2"/>
              <a:buChar char="ü"/>
            </a:pPr>
            <a:r>
              <a:rPr lang="en-US" sz="2500" dirty="0">
                <a:solidFill>
                  <a:schemeClr val="tx1"/>
                </a:solidFill>
              </a:rPr>
              <a:t>has its principal place of business in this state; or</a:t>
            </a:r>
          </a:p>
          <a:p>
            <a:pPr lvl="2">
              <a:lnSpc>
                <a:spcPct val="120000"/>
              </a:lnSpc>
              <a:buFont typeface="Wingdings" panose="05000000000000000000" pitchFamily="2" charset="2"/>
              <a:buChar char="ü"/>
            </a:pPr>
            <a:r>
              <a:rPr lang="en-US" sz="2500" dirty="0">
                <a:solidFill>
                  <a:schemeClr val="tx1"/>
                </a:solidFill>
              </a:rPr>
              <a:t>employs at least 500 persons in this state; and</a:t>
            </a:r>
          </a:p>
          <a:p>
            <a:pPr lvl="1">
              <a:lnSpc>
                <a:spcPct val="120000"/>
              </a:lnSpc>
              <a:buFont typeface="Wingdings" panose="05000000000000000000" pitchFamily="2" charset="2"/>
              <a:buChar char="Ø"/>
            </a:pPr>
            <a:r>
              <a:rPr lang="en-US" sz="2900" dirty="0">
                <a:solidFill>
                  <a:schemeClr val="tx1"/>
                </a:solidFill>
              </a:rPr>
              <a:t>Any other relevant factor specifically listed in the request for bids or proposals*</a:t>
            </a:r>
          </a:p>
          <a:p>
            <a:pPr lvl="1">
              <a:buNone/>
            </a:pPr>
            <a:endParaRPr lang="en-US" sz="1800" dirty="0"/>
          </a:p>
          <a:p>
            <a:pPr lvl="1">
              <a:spcBef>
                <a:spcPts val="0"/>
              </a:spcBef>
              <a:buNone/>
            </a:pPr>
            <a:r>
              <a:rPr lang="en-US" sz="1800" dirty="0">
                <a:solidFill>
                  <a:schemeClr val="tx1"/>
                </a:solidFill>
              </a:rPr>
              <a:t>*You must be able to justify listing these factors and be able to justify your recommendation based on any of the criteria!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805206"/>
          </a:xfrm>
        </p:spPr>
        <p:txBody>
          <a:bodyPr/>
          <a:lstStyle/>
          <a:p>
            <a:r>
              <a:rPr lang="en-US" dirty="0">
                <a:solidFill>
                  <a:schemeClr val="tx1"/>
                </a:solidFill>
              </a:rPr>
              <a:t>Cooperative Purchasing</a:t>
            </a:r>
          </a:p>
        </p:txBody>
      </p:sp>
      <p:sp>
        <p:nvSpPr>
          <p:cNvPr id="3" name="Content Placeholder 2"/>
          <p:cNvSpPr>
            <a:spLocks noGrp="1"/>
          </p:cNvSpPr>
          <p:nvPr>
            <p:ph idx="1"/>
          </p:nvPr>
        </p:nvSpPr>
        <p:spPr>
          <a:xfrm>
            <a:off x="609598" y="1447800"/>
            <a:ext cx="7467601" cy="4953000"/>
          </a:xfrm>
        </p:spPr>
        <p:txBody>
          <a:bodyPr>
            <a:normAutofit fontScale="92500" lnSpcReduction="10000"/>
          </a:bodyPr>
          <a:lstStyle/>
          <a:p>
            <a:r>
              <a:rPr lang="en-US" sz="1600" dirty="0"/>
              <a:t>The District participates in several cooperative purchasing programs that offer volume discounts for items commonly purchased by a number of public entities.  Links to the cooperatives are available here: </a:t>
            </a:r>
            <a:r>
              <a:rPr lang="en-US" sz="1600" dirty="0">
                <a:hlinkClick r:id="rId2"/>
              </a:rPr>
              <a:t>http://inside.collin.edu/purchasing/general_procedures.html#Cooperative</a:t>
            </a:r>
            <a:r>
              <a:rPr lang="en-US" sz="1600" dirty="0"/>
              <a:t>. </a:t>
            </a:r>
          </a:p>
          <a:p>
            <a:r>
              <a:rPr lang="en-US" sz="1600" dirty="0"/>
              <a:t>Purchases made through a cooperative may satisfy the competitive bid requirement</a:t>
            </a:r>
          </a:p>
          <a:p>
            <a:r>
              <a:rPr lang="en-US" sz="1600" dirty="0"/>
              <a:t>Cooperative Purchasing Programs</a:t>
            </a:r>
          </a:p>
          <a:p>
            <a:pPr lvl="1">
              <a:buFont typeface="Wingdings" panose="05000000000000000000" pitchFamily="2" charset="2"/>
              <a:buChar char="Ø"/>
            </a:pPr>
            <a:r>
              <a:rPr lang="en-US" sz="1400" dirty="0"/>
              <a:t>Choice Partners</a:t>
            </a:r>
          </a:p>
          <a:p>
            <a:pPr lvl="1">
              <a:buFont typeface="Wingdings" panose="05000000000000000000" pitchFamily="2" charset="2"/>
              <a:buChar char="Ø"/>
            </a:pPr>
            <a:r>
              <a:rPr lang="en-US" sz="1400" dirty="0"/>
              <a:t>TIPS</a:t>
            </a:r>
          </a:p>
          <a:p>
            <a:pPr lvl="1">
              <a:buFont typeface="Wingdings" panose="05000000000000000000" pitchFamily="2" charset="2"/>
              <a:buChar char="Ø"/>
            </a:pPr>
            <a:r>
              <a:rPr lang="en-US" sz="1400" dirty="0"/>
              <a:t>State of Texas &amp; DIR</a:t>
            </a:r>
          </a:p>
          <a:p>
            <a:pPr lvl="1">
              <a:buFont typeface="Wingdings" panose="05000000000000000000" pitchFamily="2" charset="2"/>
              <a:buChar char="Ø"/>
            </a:pPr>
            <a:r>
              <a:rPr lang="en-US" sz="1400" dirty="0"/>
              <a:t>Omnia Partners</a:t>
            </a:r>
          </a:p>
          <a:p>
            <a:pPr lvl="1">
              <a:buFont typeface="Wingdings" panose="05000000000000000000" pitchFamily="2" charset="2"/>
              <a:buChar char="Ø"/>
            </a:pPr>
            <a:r>
              <a:rPr lang="en-US" sz="1400" dirty="0"/>
              <a:t>Buyboard</a:t>
            </a:r>
          </a:p>
          <a:p>
            <a:pPr lvl="1">
              <a:buFont typeface="Wingdings" panose="05000000000000000000" pitchFamily="2" charset="2"/>
              <a:buChar char="Ø"/>
            </a:pPr>
            <a:r>
              <a:rPr lang="en-US" sz="1400" dirty="0"/>
              <a:t>E &amp; I Cooperative</a:t>
            </a:r>
          </a:p>
          <a:p>
            <a:pPr lvl="1">
              <a:buFont typeface="Wingdings" panose="05000000000000000000" pitchFamily="2" charset="2"/>
              <a:buChar char="Ø"/>
            </a:pPr>
            <a:r>
              <a:rPr lang="en-US" sz="1400" dirty="0"/>
              <a:t>Collin County Governmental Purchaser’s Forum</a:t>
            </a:r>
          </a:p>
          <a:p>
            <a:pPr lvl="1">
              <a:buFont typeface="Wingdings" panose="05000000000000000000" pitchFamily="2" charset="2"/>
              <a:buChar char="Ø"/>
            </a:pPr>
            <a:r>
              <a:rPr lang="en-US" sz="1400" dirty="0" err="1"/>
              <a:t>Sourcewell</a:t>
            </a:r>
            <a:endParaRPr lang="en-US" sz="1400" dirty="0"/>
          </a:p>
          <a:p>
            <a:pPr lvl="1">
              <a:buFont typeface="Wingdings" panose="05000000000000000000" pitchFamily="2" charset="2"/>
              <a:buChar char="Ø"/>
            </a:pPr>
            <a:r>
              <a:rPr lang="en-US" sz="1400" dirty="0"/>
              <a:t>Tarrant County Cooperative Purchasing Network</a:t>
            </a:r>
          </a:p>
          <a:p>
            <a:pPr lvl="1">
              <a:buFont typeface="Wingdings" panose="05000000000000000000" pitchFamily="2" charset="2"/>
              <a:buChar char="Ø"/>
            </a:pPr>
            <a:r>
              <a:rPr lang="en-US" sz="1400" dirty="0"/>
              <a:t>GSA Schedules 84 &amp; 70</a:t>
            </a:r>
          </a:p>
          <a:p>
            <a:pPr lvl="1">
              <a:buFont typeface="Wingdings" panose="05000000000000000000" pitchFamily="2" charset="2"/>
              <a:buChar char="Ø"/>
            </a:pPr>
            <a:r>
              <a:rPr lang="en-US" sz="1400" dirty="0"/>
              <a:t>National Cooperative Purchasing Alliance (NCPA)</a:t>
            </a:r>
          </a:p>
          <a:p>
            <a:pPr lvl="1">
              <a:buFont typeface="Wingdings" panose="05000000000000000000" pitchFamily="2" charset="2"/>
              <a:buChar char="Ø"/>
            </a:pPr>
            <a:r>
              <a:rPr lang="en-US" sz="1400" dirty="0"/>
              <a:t>H-</a:t>
            </a:r>
            <a:r>
              <a:rPr lang="en-US" sz="1400" dirty="0" err="1"/>
              <a:t>GACBuy</a:t>
            </a:r>
            <a:endParaRPr lang="en-US" sz="1400" dirty="0"/>
          </a:p>
          <a:p>
            <a:pPr lvl="1">
              <a:buFont typeface="Wingdings" panose="05000000000000000000" pitchFamily="2" charset="2"/>
              <a:buChar char="Ø"/>
            </a:pPr>
            <a:r>
              <a:rPr lang="en-US" sz="1400" dirty="0" err="1"/>
              <a:t>Interlocal</a:t>
            </a:r>
            <a:r>
              <a:rPr lang="en-US" sz="1400" dirty="0"/>
              <a:t> Agreements with other Community Colleges</a:t>
            </a:r>
          </a:p>
          <a:p>
            <a:pPr lvl="1">
              <a:buFont typeface="Wingdings" panose="05000000000000000000" pitchFamily="2" charset="2"/>
              <a:buChar char="Ø"/>
            </a:pPr>
            <a:endParaRPr lang="en-US" sz="1900" dirty="0"/>
          </a:p>
          <a:p>
            <a:pPr lvl="1">
              <a:buFont typeface="Wingdings" panose="05000000000000000000" pitchFamily="2" charset="2"/>
              <a:buChar char="Ø"/>
            </a:pPr>
            <a:endParaRPr lang="en-US" sz="2500" dirty="0"/>
          </a:p>
          <a:p>
            <a:pPr lvl="1"/>
            <a:endParaRPr lang="en-US" sz="1600" dirty="0"/>
          </a:p>
          <a:p>
            <a:pPr marL="457200" lvl="1" indent="0">
              <a:buNone/>
            </a:pPr>
            <a:endParaRPr 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Sole Source Purchases</a:t>
            </a:r>
          </a:p>
        </p:txBody>
      </p:sp>
      <p:sp>
        <p:nvSpPr>
          <p:cNvPr id="11" name="Content Placeholder 10"/>
          <p:cNvSpPr>
            <a:spLocks noGrp="1"/>
          </p:cNvSpPr>
          <p:nvPr>
            <p:ph sz="half" idx="1"/>
          </p:nvPr>
        </p:nvSpPr>
        <p:spPr/>
        <p:txBody>
          <a:bodyPr>
            <a:normAutofit lnSpcReduction="10000"/>
          </a:bodyPr>
          <a:lstStyle/>
          <a:p>
            <a:endParaRPr lang="en-US" dirty="0"/>
          </a:p>
        </p:txBody>
      </p:sp>
      <p:sp>
        <p:nvSpPr>
          <p:cNvPr id="5" name="Content Placeholder 4"/>
          <p:cNvSpPr>
            <a:spLocks noGrp="1"/>
          </p:cNvSpPr>
          <p:nvPr>
            <p:ph sz="half" idx="2"/>
          </p:nvPr>
        </p:nvSpPr>
        <p:spPr/>
        <p:txBody>
          <a:bodyPr>
            <a:normAutofit lnSpcReduction="10000"/>
          </a:bodyPr>
          <a:lstStyle/>
          <a:p>
            <a:r>
              <a:rPr lang="en-US" dirty="0"/>
              <a:t>When a product or service can only be provided by one vendor, the department must provide sole source documentation to Purchasing as back-up before the order will be processed or taken to the Board for approval.  Sole Source Requisition type should be used when submitting the requisition in Workday and the questionnaire completed.</a:t>
            </a:r>
          </a:p>
          <a:p>
            <a:r>
              <a:rPr lang="en-US" dirty="0">
                <a:hlinkClick r:id="rId2"/>
              </a:rPr>
              <a:t>http://inside.collin.edu/purchasing/general_procedures.html#SoleSourcePurchases</a:t>
            </a:r>
            <a:r>
              <a:rPr lang="en-US" dirty="0"/>
              <a:t> </a:t>
            </a:r>
          </a:p>
        </p:txBody>
      </p:sp>
      <p:pic>
        <p:nvPicPr>
          <p:cNvPr id="1038" name="Picture 14" descr="C:\Documents and Settings\Administrator\Local Settings\Temporary Internet Files\Content.IE5\YQKZ9WWT\MCj04415310000[1].wmf"/>
          <p:cNvPicPr>
            <a:picLocks noChangeAspect="1" noChangeArrowheads="1"/>
          </p:cNvPicPr>
          <p:nvPr/>
        </p:nvPicPr>
        <p:blipFill>
          <a:blip r:embed="rId3" cstate="print"/>
          <a:srcRect/>
          <a:stretch>
            <a:fillRect/>
          </a:stretch>
        </p:blipFill>
        <p:spPr bwMode="auto">
          <a:xfrm>
            <a:off x="685800" y="2209800"/>
            <a:ext cx="3200400" cy="2819400"/>
          </a:xfrm>
          <a:prstGeom prst="rect">
            <a:avLst/>
          </a:prstGeom>
          <a:noFill/>
        </p:spPr>
      </p:pic>
    </p:spTree>
    <p:extLst>
      <p:ext uri="{BB962C8B-B14F-4D97-AF65-F5344CB8AC3E}">
        <p14:creationId xmlns:p14="http://schemas.microsoft.com/office/powerpoint/2010/main" val="41535571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652806"/>
          </a:xfrm>
        </p:spPr>
        <p:txBody>
          <a:bodyPr/>
          <a:lstStyle/>
          <a:p>
            <a:r>
              <a:rPr lang="en-US" dirty="0">
                <a:solidFill>
                  <a:schemeClr val="tx1"/>
                </a:solidFill>
              </a:rPr>
              <a:t>Open Purchase Orders</a:t>
            </a:r>
          </a:p>
        </p:txBody>
      </p:sp>
      <p:sp>
        <p:nvSpPr>
          <p:cNvPr id="3" name="Content Placeholder 2"/>
          <p:cNvSpPr>
            <a:spLocks noGrp="1"/>
          </p:cNvSpPr>
          <p:nvPr>
            <p:ph idx="1"/>
          </p:nvPr>
        </p:nvSpPr>
        <p:spPr>
          <a:xfrm>
            <a:off x="609598" y="1447800"/>
            <a:ext cx="7162802" cy="5029200"/>
          </a:xfrm>
        </p:spPr>
        <p:txBody>
          <a:bodyPr>
            <a:normAutofit fontScale="92500" lnSpcReduction="20000"/>
          </a:bodyPr>
          <a:lstStyle/>
          <a:p>
            <a:pPr>
              <a:lnSpc>
                <a:spcPct val="120000"/>
              </a:lnSpc>
              <a:spcBef>
                <a:spcPts val="0"/>
              </a:spcBef>
              <a:spcAft>
                <a:spcPts val="600"/>
              </a:spcAft>
              <a:buFont typeface="Wingdings" panose="05000000000000000000" pitchFamily="2" charset="2"/>
              <a:buChar char="Ø"/>
            </a:pPr>
            <a:r>
              <a:rPr lang="en-US" sz="2600" dirty="0">
                <a:solidFill>
                  <a:schemeClr val="tx1"/>
                </a:solidFill>
              </a:rPr>
              <a:t>Open purchase should be based on the amount that you spent with the vendor the previous year.</a:t>
            </a:r>
          </a:p>
          <a:p>
            <a:pPr>
              <a:lnSpc>
                <a:spcPct val="120000"/>
              </a:lnSpc>
              <a:spcBef>
                <a:spcPts val="0"/>
              </a:spcBef>
              <a:spcAft>
                <a:spcPts val="600"/>
              </a:spcAft>
              <a:buFont typeface="Wingdings" panose="05000000000000000000" pitchFamily="2" charset="2"/>
              <a:buChar char="Ø"/>
            </a:pPr>
            <a:r>
              <a:rPr lang="en-US" sz="2600" dirty="0">
                <a:solidFill>
                  <a:schemeClr val="tx1"/>
                </a:solidFill>
              </a:rPr>
              <a:t>Change orders can be done on Open Purchase Orders, if PO is still open.</a:t>
            </a:r>
          </a:p>
          <a:p>
            <a:pPr>
              <a:lnSpc>
                <a:spcPct val="120000"/>
              </a:lnSpc>
              <a:spcBef>
                <a:spcPts val="0"/>
              </a:spcBef>
              <a:spcAft>
                <a:spcPts val="600"/>
              </a:spcAft>
              <a:buFont typeface="Wingdings" panose="05000000000000000000" pitchFamily="2" charset="2"/>
              <a:buChar char="Ø"/>
            </a:pPr>
            <a:r>
              <a:rPr lang="en-US" sz="2600" dirty="0">
                <a:solidFill>
                  <a:schemeClr val="tx1"/>
                </a:solidFill>
              </a:rPr>
              <a:t>Open PO requisition type should be selected and a services line should be used, not goods line.</a:t>
            </a:r>
          </a:p>
          <a:p>
            <a:pPr>
              <a:lnSpc>
                <a:spcPct val="120000"/>
              </a:lnSpc>
              <a:spcBef>
                <a:spcPts val="0"/>
              </a:spcBef>
              <a:spcAft>
                <a:spcPts val="600"/>
              </a:spcAft>
              <a:buFont typeface="Wingdings" panose="05000000000000000000" pitchFamily="2" charset="2"/>
              <a:buChar char="Ø"/>
            </a:pPr>
            <a:r>
              <a:rPr lang="en-US" sz="2600" dirty="0">
                <a:solidFill>
                  <a:schemeClr val="tx1"/>
                </a:solidFill>
              </a:rPr>
              <a:t>The privilege of having open purchase orders is to allow you to get the items you need when you need them and should only be used for:</a:t>
            </a:r>
          </a:p>
          <a:p>
            <a:pPr lvl="1">
              <a:lnSpc>
                <a:spcPct val="80000"/>
              </a:lnSpc>
              <a:spcBef>
                <a:spcPts val="0"/>
              </a:spcBef>
              <a:buFont typeface="Wingdings" panose="05000000000000000000" pitchFamily="2" charset="2"/>
              <a:buChar char="ü"/>
            </a:pPr>
            <a:r>
              <a:rPr lang="en-US" sz="2400" dirty="0">
                <a:solidFill>
                  <a:schemeClr val="tx1"/>
                </a:solidFill>
              </a:rPr>
              <a:t>emergency purposes</a:t>
            </a:r>
          </a:p>
          <a:p>
            <a:pPr lvl="1">
              <a:lnSpc>
                <a:spcPct val="120000"/>
              </a:lnSpc>
              <a:buFont typeface="Wingdings" panose="05000000000000000000" pitchFamily="2" charset="2"/>
              <a:buChar char="ü"/>
            </a:pPr>
            <a:r>
              <a:rPr lang="en-US" sz="2400" dirty="0">
                <a:solidFill>
                  <a:schemeClr val="tx1"/>
                </a:solidFill>
              </a:rPr>
              <a:t>many small dollar purchases are anticipated for supplies throughout the year. </a:t>
            </a:r>
          </a:p>
          <a:p>
            <a:pPr marL="0" indent="0">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957606"/>
          </a:xfrm>
        </p:spPr>
        <p:txBody>
          <a:bodyPr>
            <a:normAutofit/>
          </a:bodyPr>
          <a:lstStyle/>
          <a:p>
            <a:r>
              <a:rPr lang="en-US" sz="3600" dirty="0">
                <a:solidFill>
                  <a:schemeClr val="tx1"/>
                </a:solidFill>
              </a:rPr>
              <a:t>Open Purchase Orders, cont.</a:t>
            </a:r>
            <a:endParaRPr lang="en-US" dirty="0">
              <a:solidFill>
                <a:schemeClr val="tx1"/>
              </a:solidFill>
            </a:endParaRPr>
          </a:p>
        </p:txBody>
      </p:sp>
      <p:sp>
        <p:nvSpPr>
          <p:cNvPr id="3" name="Content Placeholder 2"/>
          <p:cNvSpPr>
            <a:spLocks noGrp="1"/>
          </p:cNvSpPr>
          <p:nvPr>
            <p:ph idx="1"/>
          </p:nvPr>
        </p:nvSpPr>
        <p:spPr>
          <a:xfrm>
            <a:off x="838200" y="1676400"/>
            <a:ext cx="6347714" cy="4343400"/>
          </a:xfrm>
        </p:spPr>
        <p:txBody>
          <a:bodyPr>
            <a:noAutofit/>
          </a:bodyPr>
          <a:lstStyle/>
          <a:p>
            <a:pPr>
              <a:lnSpc>
                <a:spcPct val="90000"/>
              </a:lnSpc>
              <a:buFont typeface="Wingdings" panose="05000000000000000000" pitchFamily="2" charset="2"/>
              <a:buChar char="Ø"/>
            </a:pPr>
            <a:r>
              <a:rPr lang="en-US" sz="2000" dirty="0"/>
              <a:t>If it appears that open purchase orders are being abused, then privileges will be suspended.</a:t>
            </a:r>
          </a:p>
          <a:p>
            <a:pPr>
              <a:lnSpc>
                <a:spcPct val="90000"/>
              </a:lnSpc>
              <a:buFont typeface="Wingdings" panose="05000000000000000000" pitchFamily="2" charset="2"/>
              <a:buChar char="Ø"/>
            </a:pPr>
            <a:r>
              <a:rPr lang="en-US" sz="2000" dirty="0"/>
              <a:t>Receipts </a:t>
            </a:r>
            <a:r>
              <a:rPr lang="en-US" sz="2000" u="sng" dirty="0"/>
              <a:t>must be</a:t>
            </a:r>
            <a:r>
              <a:rPr lang="en-US" sz="2000" dirty="0"/>
              <a:t> done on a per purchase basis in Workday. </a:t>
            </a:r>
            <a:r>
              <a:rPr lang="en-US" sz="2000" b="1" dirty="0">
                <a:solidFill>
                  <a:srgbClr val="FF0000"/>
                </a:solidFill>
              </a:rPr>
              <a:t>DO NOT RECEIVE ALL!</a:t>
            </a:r>
          </a:p>
          <a:p>
            <a:pPr>
              <a:lnSpc>
                <a:spcPct val="90000"/>
              </a:lnSpc>
              <a:buFont typeface="Wingdings" panose="05000000000000000000" pitchFamily="2" charset="2"/>
              <a:buChar char="Ø"/>
            </a:pPr>
            <a:r>
              <a:rPr lang="en-US" sz="2000" dirty="0"/>
              <a:t>Include names of authorized staff within the Memo to Supplier field on the requisition.</a:t>
            </a:r>
          </a:p>
          <a:p>
            <a:pPr>
              <a:lnSpc>
                <a:spcPct val="90000"/>
              </a:lnSpc>
              <a:buFont typeface="Wingdings" panose="05000000000000000000" pitchFamily="2" charset="2"/>
              <a:buChar char="Ø"/>
            </a:pPr>
            <a:r>
              <a:rPr lang="en-US" sz="2000" dirty="0"/>
              <a:t>Home Depot Open POs must include last 4-digits of account number (1439), exact name as on formal ID required, and buyer will request DOB for all new users.  Don’t include DOB on the requisition.</a:t>
            </a:r>
          </a:p>
          <a:p>
            <a:pPr>
              <a:lnSpc>
                <a:spcPct val="90000"/>
              </a:lnSpc>
              <a:buFont typeface="Wingdings" panose="05000000000000000000" pitchFamily="2" charset="2"/>
              <a:buChar char="Ø"/>
            </a:pPr>
            <a:r>
              <a:rPr lang="en-US" sz="2000" dirty="0"/>
              <a:t>Open purchase orders should not be done for purchase orders that are paid the same amount on a monthly basis. Use a Monthly Goods/Services requisition type.</a:t>
            </a:r>
          </a:p>
          <a:p>
            <a:pPr>
              <a:buFont typeface="Wingdings" panose="05000000000000000000" pitchFamily="2" charset="2"/>
              <a:buChar char="Ø"/>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805206"/>
          </a:xfrm>
        </p:spPr>
        <p:txBody>
          <a:bodyPr/>
          <a:lstStyle/>
          <a:p>
            <a:r>
              <a:rPr lang="en-US" dirty="0">
                <a:solidFill>
                  <a:schemeClr val="tx1"/>
                </a:solidFill>
              </a:rPr>
              <a:t>Change Orders</a:t>
            </a:r>
          </a:p>
        </p:txBody>
      </p:sp>
      <p:sp>
        <p:nvSpPr>
          <p:cNvPr id="3" name="Content Placeholder 2"/>
          <p:cNvSpPr>
            <a:spLocks noGrp="1"/>
          </p:cNvSpPr>
          <p:nvPr>
            <p:ph idx="1"/>
          </p:nvPr>
        </p:nvSpPr>
        <p:spPr>
          <a:xfrm>
            <a:off x="609598" y="1447800"/>
            <a:ext cx="6347714" cy="4495800"/>
          </a:xfrm>
        </p:spPr>
        <p:txBody>
          <a:bodyPr>
            <a:normAutofit fontScale="92500" lnSpcReduction="20000"/>
          </a:bodyPr>
          <a:lstStyle/>
          <a:p>
            <a:pPr>
              <a:lnSpc>
                <a:spcPct val="120000"/>
              </a:lnSpc>
              <a:buFont typeface="Wingdings" panose="05000000000000000000" pitchFamily="2" charset="2"/>
              <a:buChar char="Ø"/>
            </a:pPr>
            <a:r>
              <a:rPr lang="en-US" sz="2600" dirty="0">
                <a:latin typeface="+mj-lt"/>
              </a:rPr>
              <a:t>Change orders cannot be done on purchase orders that are at the completely received stage.  A new requisition must be entered. </a:t>
            </a:r>
          </a:p>
          <a:p>
            <a:pPr>
              <a:lnSpc>
                <a:spcPct val="120000"/>
              </a:lnSpc>
              <a:buFont typeface="Wingdings" panose="05000000000000000000" pitchFamily="2" charset="2"/>
              <a:buChar char="Ø"/>
            </a:pPr>
            <a:r>
              <a:rPr lang="en-US" sz="2600" dirty="0">
                <a:latin typeface="+mj-lt"/>
              </a:rPr>
              <a:t>Change order requests will be reviewed on an individual basis.  It is the department’s responsibility to make sure that funds for the additional cost are available in their budget.  </a:t>
            </a:r>
          </a:p>
          <a:p>
            <a:pPr>
              <a:lnSpc>
                <a:spcPct val="120000"/>
              </a:lnSpc>
              <a:buFont typeface="Wingdings" panose="05000000000000000000" pitchFamily="2" charset="2"/>
              <a:buChar char="Ø"/>
            </a:pPr>
            <a:r>
              <a:rPr lang="en-US" sz="2600" dirty="0">
                <a:latin typeface="+mj-lt"/>
              </a:rPr>
              <a:t>Change orders increasing the cost at any amount for items that were approved by the Board or for changes that will cause the total purchase to exceed $100,000 will require Board approval.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Invoices That Exceed PO Amount</a:t>
            </a:r>
          </a:p>
        </p:txBody>
      </p:sp>
      <p:sp>
        <p:nvSpPr>
          <p:cNvPr id="3" name="Content Placeholder 2"/>
          <p:cNvSpPr>
            <a:spLocks noGrp="1"/>
          </p:cNvSpPr>
          <p:nvPr>
            <p:ph idx="1"/>
          </p:nvPr>
        </p:nvSpPr>
        <p:spPr>
          <a:xfrm>
            <a:off x="838200" y="1905000"/>
            <a:ext cx="7680960" cy="3931920"/>
          </a:xfrm>
        </p:spPr>
        <p:txBody>
          <a:bodyPr>
            <a:normAutofit/>
          </a:bodyPr>
          <a:lstStyle/>
          <a:p>
            <a:pPr>
              <a:buFont typeface="Wingdings" panose="05000000000000000000" pitchFamily="2" charset="2"/>
              <a:buChar char="Ø"/>
            </a:pPr>
            <a:r>
              <a:rPr lang="en-US" sz="2400" dirty="0"/>
              <a:t>Accounts Payable will handle invoices that exceed the amount of the PO as follows:</a:t>
            </a:r>
          </a:p>
          <a:p>
            <a:pPr lvl="1">
              <a:buFont typeface="Wingdings" panose="05000000000000000000" pitchFamily="2" charset="2"/>
              <a:buChar char="ü"/>
            </a:pPr>
            <a:r>
              <a:rPr lang="en-US" sz="2000" dirty="0"/>
              <a:t>$50/10% or less – Payment is processed with no additional approvals</a:t>
            </a:r>
          </a:p>
          <a:p>
            <a:pPr lvl="1">
              <a:buFont typeface="Wingdings" panose="05000000000000000000" pitchFamily="2" charset="2"/>
              <a:buChar char="ü"/>
            </a:pPr>
            <a:r>
              <a:rPr lang="en-US" sz="2000" dirty="0"/>
              <a:t>$50.01/10% or greater increase – Ordering department must process a change order request in Workday and Purchasing will review/approve</a:t>
            </a:r>
            <a:r>
              <a:rPr lang="en-US" dirty="0">
                <a:solidFill>
                  <a:prstClr val="black">
                    <a:lumMod val="75000"/>
                    <a:lumOff val="25000"/>
                  </a:prstClr>
                </a:solidFill>
              </a:rPr>
              <a:t> </a:t>
            </a:r>
          </a:p>
          <a:p>
            <a:pPr marL="182880" lvl="1">
              <a:spcBef>
                <a:spcPts val="900"/>
              </a:spcBef>
              <a:buFont typeface="Wingdings" panose="05000000000000000000" pitchFamily="2" charset="2"/>
              <a:buChar char="Ø"/>
            </a:pPr>
            <a:r>
              <a:rPr lang="en-US" sz="2400" dirty="0"/>
              <a:t>A change order must be done if you are adding items to an order.</a:t>
            </a:r>
          </a:p>
          <a:p>
            <a:pPr lvl="1">
              <a:buFont typeface="Wingdings" panose="05000000000000000000" pitchFamily="2" charset="2"/>
              <a:buChar char="ü"/>
            </a:pPr>
            <a:endParaRPr lang="en-US" sz="1800" dirty="0"/>
          </a:p>
        </p:txBody>
      </p:sp>
    </p:spTree>
    <p:extLst>
      <p:ext uri="{BB962C8B-B14F-4D97-AF65-F5344CB8AC3E}">
        <p14:creationId xmlns:p14="http://schemas.microsoft.com/office/powerpoint/2010/main" val="14293891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729006"/>
          </a:xfrm>
        </p:spPr>
        <p:txBody>
          <a:bodyPr/>
          <a:lstStyle/>
          <a:p>
            <a:r>
              <a:rPr lang="en-US" dirty="0">
                <a:solidFill>
                  <a:schemeClr val="tx1"/>
                </a:solidFill>
              </a:rPr>
              <a:t>Electronic Bidding</a:t>
            </a:r>
          </a:p>
        </p:txBody>
      </p:sp>
      <p:sp>
        <p:nvSpPr>
          <p:cNvPr id="3" name="Content Placeholder 2"/>
          <p:cNvSpPr>
            <a:spLocks noGrp="1"/>
          </p:cNvSpPr>
          <p:nvPr>
            <p:ph idx="1"/>
          </p:nvPr>
        </p:nvSpPr>
        <p:spPr>
          <a:xfrm>
            <a:off x="609598" y="1524000"/>
            <a:ext cx="6347714" cy="4724400"/>
          </a:xfrm>
        </p:spPr>
        <p:txBody>
          <a:bodyPr>
            <a:normAutofit fontScale="85000" lnSpcReduction="20000"/>
          </a:bodyPr>
          <a:lstStyle/>
          <a:p>
            <a:pPr>
              <a:buFont typeface="Wingdings" panose="05000000000000000000" pitchFamily="2" charset="2"/>
              <a:buChar char="Ø"/>
            </a:pPr>
            <a:r>
              <a:rPr lang="en-US" sz="2600" dirty="0">
                <a:solidFill>
                  <a:schemeClr val="tx1"/>
                </a:solidFill>
              </a:rPr>
              <a:t>Vendors self-register to receive solicitations in their respective fields</a:t>
            </a:r>
          </a:p>
          <a:p>
            <a:pPr>
              <a:buFont typeface="Wingdings" panose="05000000000000000000" pitchFamily="2" charset="2"/>
              <a:buChar char="Ø"/>
            </a:pPr>
            <a:r>
              <a:rPr lang="en-US" sz="2600" dirty="0">
                <a:solidFill>
                  <a:schemeClr val="tx1"/>
                </a:solidFill>
              </a:rPr>
              <a:t>Vendors can view opportunities and respond online</a:t>
            </a:r>
          </a:p>
          <a:p>
            <a:pPr>
              <a:buFont typeface="Wingdings" panose="05000000000000000000" pitchFamily="2" charset="2"/>
              <a:buChar char="Ø"/>
            </a:pPr>
            <a:r>
              <a:rPr lang="en-US" sz="2600" dirty="0">
                <a:solidFill>
                  <a:schemeClr val="tx1"/>
                </a:solidFill>
              </a:rPr>
              <a:t>System is used for formal, sealed solicitations, as well as informal quotes</a:t>
            </a:r>
          </a:p>
          <a:p>
            <a:pPr>
              <a:buFont typeface="Wingdings" panose="05000000000000000000" pitchFamily="2" charset="2"/>
              <a:buChar char="Ø"/>
            </a:pPr>
            <a:r>
              <a:rPr lang="en-US" sz="2600" dirty="0">
                <a:solidFill>
                  <a:schemeClr val="tx1"/>
                </a:solidFill>
              </a:rPr>
              <a:t>Submitted responses are locked until the date and time of closing</a:t>
            </a:r>
          </a:p>
          <a:p>
            <a:pPr>
              <a:buFont typeface="Wingdings" panose="05000000000000000000" pitchFamily="2" charset="2"/>
              <a:buChar char="Ø"/>
            </a:pPr>
            <a:r>
              <a:rPr lang="en-US" sz="2600" dirty="0">
                <a:solidFill>
                  <a:schemeClr val="tx1"/>
                </a:solidFill>
              </a:rPr>
              <a:t>System automatically tabulates the bids</a:t>
            </a:r>
          </a:p>
          <a:p>
            <a:pPr>
              <a:buFont typeface="Wingdings" panose="05000000000000000000" pitchFamily="2" charset="2"/>
              <a:buChar char="Ø"/>
            </a:pPr>
            <a:r>
              <a:rPr lang="en-US" sz="2600" dirty="0">
                <a:solidFill>
                  <a:schemeClr val="tx1"/>
                </a:solidFill>
              </a:rPr>
              <a:t>Vendors can view bid tabulations online</a:t>
            </a:r>
          </a:p>
          <a:p>
            <a:pPr>
              <a:buFont typeface="Wingdings" panose="05000000000000000000" pitchFamily="2" charset="2"/>
              <a:buChar char="Ø"/>
            </a:pPr>
            <a:r>
              <a:rPr lang="en-US" sz="2600" dirty="0">
                <a:solidFill>
                  <a:schemeClr val="tx1"/>
                </a:solidFill>
              </a:rPr>
              <a:t>An active vendor in the bidding system does not mean they have been awarded a contract</a:t>
            </a:r>
          </a:p>
          <a:p>
            <a:pPr>
              <a:buFont typeface="Wingdings" panose="05000000000000000000" pitchFamily="2" charset="2"/>
              <a:buChar char="Ø"/>
            </a:pPr>
            <a:r>
              <a:rPr lang="en-US" sz="2600" dirty="0"/>
              <a:t>Vendor Registration Link: http://www.collin.edu/purchasing/vendorreg.html</a:t>
            </a:r>
            <a:endParaRPr lang="en-US" sz="2600" dirty="0">
              <a:solidFill>
                <a:schemeClr val="tx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729006"/>
          </a:xfrm>
        </p:spPr>
        <p:txBody>
          <a:bodyPr/>
          <a:lstStyle/>
          <a:p>
            <a:r>
              <a:rPr lang="en-US" dirty="0">
                <a:solidFill>
                  <a:schemeClr val="tx1"/>
                </a:solidFill>
              </a:rPr>
              <a:t>Emergency Purchases</a:t>
            </a:r>
          </a:p>
        </p:txBody>
      </p:sp>
      <p:sp>
        <p:nvSpPr>
          <p:cNvPr id="14" name="Content Placeholder 13"/>
          <p:cNvSpPr>
            <a:spLocks noGrp="1"/>
          </p:cNvSpPr>
          <p:nvPr>
            <p:ph sz="half" idx="1"/>
          </p:nvPr>
        </p:nvSpPr>
        <p:spPr>
          <a:xfrm>
            <a:off x="641821" y="1457484"/>
            <a:ext cx="3244379" cy="5019516"/>
          </a:xfrm>
        </p:spPr>
        <p:txBody>
          <a:bodyPr>
            <a:normAutofit fontScale="92500"/>
          </a:bodyPr>
          <a:lstStyle/>
          <a:p>
            <a:pPr>
              <a:buFont typeface="Wingdings" panose="05000000000000000000" pitchFamily="2" charset="2"/>
              <a:buChar char="Ø"/>
            </a:pPr>
            <a:r>
              <a:rPr lang="en-US" sz="2400" dirty="0">
                <a:solidFill>
                  <a:schemeClr val="tx1"/>
                </a:solidFill>
              </a:rPr>
              <a:t>Must be entered into Workday and expedited through the approval path by the requesting department</a:t>
            </a:r>
          </a:p>
          <a:p>
            <a:pPr>
              <a:buFont typeface="Wingdings" panose="05000000000000000000" pitchFamily="2" charset="2"/>
              <a:buChar char="Ø"/>
            </a:pPr>
            <a:r>
              <a:rPr lang="en-US" sz="2400" dirty="0">
                <a:solidFill>
                  <a:schemeClr val="tx1"/>
                </a:solidFill>
              </a:rPr>
              <a:t>Emergency expenditures are defined as follows:</a:t>
            </a:r>
          </a:p>
          <a:p>
            <a:pPr lvl="1">
              <a:buFont typeface="Wingdings" panose="05000000000000000000" pitchFamily="2" charset="2"/>
              <a:buChar char="ü"/>
            </a:pPr>
            <a:r>
              <a:rPr lang="en-US" sz="2000" dirty="0">
                <a:solidFill>
                  <a:schemeClr val="tx1"/>
                </a:solidFill>
              </a:rPr>
              <a:t>To remove hazards</a:t>
            </a:r>
          </a:p>
          <a:p>
            <a:pPr lvl="1">
              <a:buFont typeface="Wingdings" panose="05000000000000000000" pitchFamily="2" charset="2"/>
              <a:buChar char="ü"/>
            </a:pPr>
            <a:r>
              <a:rPr lang="en-US" sz="2000" dirty="0">
                <a:solidFill>
                  <a:schemeClr val="tx1"/>
                </a:solidFill>
              </a:rPr>
              <a:t>To protect property</a:t>
            </a:r>
          </a:p>
          <a:p>
            <a:pPr lvl="1">
              <a:buFont typeface="Wingdings" panose="05000000000000000000" pitchFamily="2" charset="2"/>
              <a:buChar char="ü"/>
            </a:pPr>
            <a:r>
              <a:rPr lang="en-US" sz="2000" dirty="0">
                <a:solidFill>
                  <a:schemeClr val="tx1"/>
                </a:solidFill>
              </a:rPr>
              <a:t>To protect people</a:t>
            </a:r>
          </a:p>
          <a:p>
            <a:pPr lvl="1">
              <a:buFont typeface="Wingdings" panose="05000000000000000000" pitchFamily="2" charset="2"/>
              <a:buChar char="ü"/>
            </a:pPr>
            <a:r>
              <a:rPr lang="en-US" sz="2000" dirty="0">
                <a:solidFill>
                  <a:schemeClr val="tx1"/>
                </a:solidFill>
              </a:rPr>
              <a:t>To alleviate financial loss</a:t>
            </a:r>
          </a:p>
          <a:p>
            <a:pPr lvl="1">
              <a:buFont typeface="Wingdings" panose="05000000000000000000" pitchFamily="2" charset="2"/>
              <a:buChar char="ü"/>
            </a:pPr>
            <a:r>
              <a:rPr lang="en-US" sz="2000" dirty="0">
                <a:solidFill>
                  <a:schemeClr val="tx1"/>
                </a:solidFill>
              </a:rPr>
              <a:t>To alleviate operation damage </a:t>
            </a:r>
          </a:p>
          <a:p>
            <a:pPr lvl="1">
              <a:buFont typeface="Wingdings" panose="05000000000000000000" pitchFamily="2" charset="2"/>
              <a:buChar char="ü"/>
            </a:pPr>
            <a:r>
              <a:rPr lang="en-US" sz="2000" dirty="0">
                <a:solidFill>
                  <a:schemeClr val="tx1"/>
                </a:solidFill>
              </a:rPr>
              <a:t>To expedite repairs</a:t>
            </a:r>
          </a:p>
        </p:txBody>
      </p:sp>
      <p:pic>
        <p:nvPicPr>
          <p:cNvPr id="2063" name="Picture 15" descr="C:\Documents and Settings\Administrator\Local Settings\Temporary Internet Files\Content.IE5\VEKNC38T\MCj01517210000[1].wmf"/>
          <p:cNvPicPr>
            <a:picLocks noGrp="1" noChangeAspect="1" noChangeArrowheads="1"/>
          </p:cNvPicPr>
          <p:nvPr>
            <p:ph sz="half" idx="2"/>
          </p:nvPr>
        </p:nvPicPr>
        <p:blipFill>
          <a:blip r:embed="rId4" cstate="print"/>
          <a:stretch>
            <a:fillRect/>
          </a:stretch>
        </p:blipFill>
        <p:spPr bwMode="auto">
          <a:xfrm>
            <a:off x="5699630" y="3347396"/>
            <a:ext cx="1767465" cy="1444320"/>
          </a:xfrm>
          <a:prstGeom prst="rect">
            <a:avLst/>
          </a:prstGeom>
          <a:noFill/>
        </p:spPr>
      </p:pic>
      <p:pic>
        <p:nvPicPr>
          <p:cNvPr id="2064" name="Picture 16" descr="C:\Documents and Settings\Administrator\Local Settings\Temporary Internet Files\Content.IE5\XC4EF3MB\MCj03699980000[1].wmf"/>
          <p:cNvPicPr>
            <a:picLocks noChangeAspect="1" noChangeArrowheads="1"/>
          </p:cNvPicPr>
          <p:nvPr/>
        </p:nvPicPr>
        <p:blipFill>
          <a:blip r:embed="rId5" cstate="print"/>
          <a:srcRect/>
          <a:stretch>
            <a:fillRect/>
          </a:stretch>
        </p:blipFill>
        <p:spPr bwMode="auto">
          <a:xfrm>
            <a:off x="6629400" y="1066800"/>
            <a:ext cx="1820570" cy="1467612"/>
          </a:xfrm>
          <a:prstGeom prst="rect">
            <a:avLst/>
          </a:prstGeom>
          <a:noFill/>
        </p:spPr>
      </p:pic>
      <p:pic>
        <p:nvPicPr>
          <p:cNvPr id="2065" name="Picture 17" descr="C:\Documents and Settings\Administrator\Local Settings\Temporary Internet Files\Content.IE5\EH5O8GB7\MCj01052100000[1].wmf"/>
          <p:cNvPicPr>
            <a:picLocks noChangeAspect="1" noChangeArrowheads="1"/>
          </p:cNvPicPr>
          <p:nvPr/>
        </p:nvPicPr>
        <p:blipFill>
          <a:blip r:embed="rId6" cstate="print"/>
          <a:srcRect/>
          <a:stretch>
            <a:fillRect/>
          </a:stretch>
        </p:blipFill>
        <p:spPr bwMode="auto">
          <a:xfrm>
            <a:off x="5486400" y="2819400"/>
            <a:ext cx="1854403" cy="1668780"/>
          </a:xfrm>
          <a:prstGeom prst="rect">
            <a:avLst/>
          </a:prstGeom>
          <a:noFill/>
        </p:spPr>
      </p:pic>
      <p:pic>
        <p:nvPicPr>
          <p:cNvPr id="25" name="MSSN01096A0000[1].wav">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7" cstate="print"/>
          <a:stretch>
            <a:fillRect/>
          </a:stretch>
        </p:blipFill>
        <p:spPr>
          <a:xfrm>
            <a:off x="4419600" y="3276600"/>
            <a:ext cx="304800" cy="304800"/>
          </a:xfrm>
          <a:prstGeom prst="rect">
            <a:avLst/>
          </a:prstGeom>
        </p:spPr>
      </p:pic>
    </p:spTree>
    <p:extLst>
      <p:ext uri="{BB962C8B-B14F-4D97-AF65-F5344CB8AC3E}">
        <p14:creationId xmlns:p14="http://schemas.microsoft.com/office/powerpoint/2010/main" val="3573671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857" fill="hold"/>
                                        <p:tgtEl>
                                          <p:spTgt spid="2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5"/>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6858001" cy="1143000"/>
          </a:xfrm>
        </p:spPr>
        <p:txBody>
          <a:bodyPr/>
          <a:lstStyle/>
          <a:p>
            <a:r>
              <a:rPr lang="en-US" sz="3200" dirty="0">
                <a:solidFill>
                  <a:schemeClr val="tx1"/>
                </a:solidFill>
              </a:rPr>
              <a:t>Who do I contact in Purchasing?</a:t>
            </a:r>
          </a:p>
        </p:txBody>
      </p:sp>
      <p:sp>
        <p:nvSpPr>
          <p:cNvPr id="3" name="Content Placeholder 2"/>
          <p:cNvSpPr>
            <a:spLocks noGrp="1"/>
          </p:cNvSpPr>
          <p:nvPr>
            <p:ph idx="1"/>
          </p:nvPr>
        </p:nvSpPr>
        <p:spPr>
          <a:xfrm>
            <a:off x="609598" y="1752600"/>
            <a:ext cx="6347714" cy="3880773"/>
          </a:xfrm>
        </p:spPr>
        <p:txBody>
          <a:bodyPr>
            <a:normAutofit/>
          </a:bodyPr>
          <a:lstStyle/>
          <a:p>
            <a:pPr>
              <a:buFont typeface="Wingdings" panose="05000000000000000000" pitchFamily="2" charset="2"/>
              <a:buChar char="Ø"/>
            </a:pPr>
            <a:r>
              <a:rPr lang="en-US" sz="2400" dirty="0"/>
              <a:t>If related to a specific purchase, contact the buyer for that department or commodity listed on the Purchasing Intranet site or the buyer that placed the order. </a:t>
            </a:r>
          </a:p>
          <a:p>
            <a:pPr>
              <a:buFont typeface="Wingdings" panose="05000000000000000000" pitchFamily="2" charset="2"/>
              <a:buChar char="Ø"/>
            </a:pPr>
            <a:r>
              <a:rPr lang="en-US" sz="2400" dirty="0"/>
              <a:t>To expedite a requisition in the Purchasing Approval queue, contact Karen Bell or Jennifer Wright (only in their absence, contact Cindy White).</a:t>
            </a:r>
          </a:p>
          <a:p>
            <a:pPr>
              <a:buFont typeface="Wingdings" panose="05000000000000000000" pitchFamily="2" charset="2"/>
              <a:buChar char="Ø"/>
            </a:pPr>
            <a:r>
              <a:rPr lang="en-US" sz="2400" dirty="0"/>
              <a:t>Workday Training, contact Katherine Rios.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762000" y="762000"/>
            <a:ext cx="7391400" cy="5638800"/>
          </a:xfrm>
        </p:spPr>
        <p:txBody>
          <a:bodyPr>
            <a:noAutofit/>
          </a:bodyPr>
          <a:lstStyle/>
          <a:p>
            <a:pPr>
              <a:buFont typeface="Wingdings" panose="05000000000000000000" pitchFamily="2" charset="2"/>
              <a:buChar char="Ø"/>
            </a:pPr>
            <a:r>
              <a:rPr lang="en-US" sz="2400" dirty="0">
                <a:solidFill>
                  <a:schemeClr val="tx1"/>
                </a:solidFill>
              </a:rPr>
              <a:t>Anyone who makes a purchase in a manner, which does not follow established purchasing procedures, enters into a private transaction with the vendor, and assumes responsibility for payment.  </a:t>
            </a:r>
            <a:r>
              <a:rPr lang="en-US" sz="2400" u="sng" dirty="0">
                <a:solidFill>
                  <a:schemeClr val="tx1"/>
                </a:solidFill>
              </a:rPr>
              <a:t>Confirming orders are not acceptable! </a:t>
            </a:r>
            <a:r>
              <a:rPr lang="en-US" sz="2400" dirty="0">
                <a:solidFill>
                  <a:schemeClr val="tx1"/>
                </a:solidFill>
              </a:rPr>
              <a:t>  The requesting department should enter a requisition and call all approvers on the approval path to expedite approval of the requisition.  The requesting department should then contact the Purchasing Department to request that the requisition be processed promptly.</a:t>
            </a:r>
            <a:endParaRPr lang="en-US" sz="2400" u="sng"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805206"/>
          </a:xfrm>
        </p:spPr>
        <p:txBody>
          <a:bodyPr/>
          <a:lstStyle/>
          <a:p>
            <a:r>
              <a:rPr lang="en-US" dirty="0">
                <a:solidFill>
                  <a:schemeClr val="tx1"/>
                </a:solidFill>
              </a:rPr>
              <a:t>Signatory Authority</a:t>
            </a:r>
          </a:p>
        </p:txBody>
      </p:sp>
      <p:sp>
        <p:nvSpPr>
          <p:cNvPr id="3" name="Content Placeholder 2"/>
          <p:cNvSpPr>
            <a:spLocks noGrp="1"/>
          </p:cNvSpPr>
          <p:nvPr>
            <p:ph idx="1"/>
          </p:nvPr>
        </p:nvSpPr>
        <p:spPr>
          <a:xfrm>
            <a:off x="731520" y="1447800"/>
            <a:ext cx="7086601" cy="4572000"/>
          </a:xfrm>
        </p:spPr>
        <p:txBody>
          <a:bodyPr>
            <a:normAutofit fontScale="92500"/>
          </a:bodyPr>
          <a:lstStyle/>
          <a:p>
            <a:pPr>
              <a:buFont typeface="Wingdings" panose="05000000000000000000" pitchFamily="2" charset="2"/>
              <a:buChar char="Ø"/>
            </a:pPr>
            <a:r>
              <a:rPr lang="en-US" sz="2400" dirty="0">
                <a:solidFill>
                  <a:schemeClr val="tx1"/>
                </a:solidFill>
              </a:rPr>
              <a:t>District President</a:t>
            </a:r>
          </a:p>
          <a:p>
            <a:pPr>
              <a:buFont typeface="Wingdings" panose="05000000000000000000" pitchFamily="2" charset="2"/>
              <a:buChar char="Ø"/>
            </a:pPr>
            <a:r>
              <a:rPr lang="en-US" sz="2400" dirty="0">
                <a:solidFill>
                  <a:schemeClr val="tx1"/>
                </a:solidFill>
              </a:rPr>
              <a:t>Chief Financial Officer &gt;$25,000</a:t>
            </a:r>
          </a:p>
          <a:p>
            <a:pPr>
              <a:buFont typeface="Wingdings" panose="05000000000000000000" pitchFamily="2" charset="2"/>
              <a:buChar char="Ø"/>
            </a:pPr>
            <a:r>
              <a:rPr lang="en-US" sz="2400" dirty="0">
                <a:solidFill>
                  <a:schemeClr val="tx1"/>
                </a:solidFill>
              </a:rPr>
              <a:t>Executive Director Procurement Servi</a:t>
            </a:r>
            <a:r>
              <a:rPr lang="en-US" sz="2400" dirty="0"/>
              <a:t>ces</a:t>
            </a:r>
            <a:r>
              <a:rPr lang="en-US" sz="2400" dirty="0">
                <a:solidFill>
                  <a:schemeClr val="tx1"/>
                </a:solidFill>
              </a:rPr>
              <a:t>&lt;$25,000</a:t>
            </a:r>
          </a:p>
          <a:p>
            <a:pPr lvl="1">
              <a:buFont typeface="Wingdings" panose="05000000000000000000" pitchFamily="2" charset="2"/>
              <a:buChar char="ü"/>
            </a:pPr>
            <a:r>
              <a:rPr lang="en-US" sz="2000" dirty="0">
                <a:solidFill>
                  <a:schemeClr val="tx1"/>
                </a:solidFill>
              </a:rPr>
              <a:t>These are the </a:t>
            </a:r>
            <a:r>
              <a:rPr lang="en-US" sz="2000" b="1" dirty="0">
                <a:solidFill>
                  <a:schemeClr val="tx1"/>
                </a:solidFill>
              </a:rPr>
              <a:t>ONLY</a:t>
            </a:r>
            <a:r>
              <a:rPr lang="en-US" sz="2000" dirty="0">
                <a:solidFill>
                  <a:schemeClr val="tx1"/>
                </a:solidFill>
              </a:rPr>
              <a:t> individuals at the college that are authorized to sign contracts, agreements, or anything that obligates the college financially.  See online chart for determining who needs </a:t>
            </a:r>
            <a:r>
              <a:rPr lang="en-US" sz="2000" dirty="0"/>
              <a:t>to sign: </a:t>
            </a:r>
            <a:r>
              <a:rPr lang="en-US" sz="2000" dirty="0">
                <a:hlinkClick r:id="rId2"/>
              </a:rPr>
              <a:t>http://inside.collin.edu/purchasing/Legal%20Review%20of%20Agreements.pdf</a:t>
            </a:r>
            <a:r>
              <a:rPr lang="en-US" sz="2000" dirty="0"/>
              <a:t>. </a:t>
            </a:r>
            <a:endParaRPr lang="en-US" sz="2000" dirty="0">
              <a:solidFill>
                <a:schemeClr val="tx1"/>
              </a:solidFill>
            </a:endParaRPr>
          </a:p>
          <a:p>
            <a:pPr lvl="1">
              <a:buFont typeface="Wingdings" panose="05000000000000000000" pitchFamily="2" charset="2"/>
              <a:buChar char="ü"/>
            </a:pPr>
            <a:r>
              <a:rPr lang="en-US" sz="2000" dirty="0">
                <a:solidFill>
                  <a:schemeClr val="tx1"/>
                </a:solidFill>
              </a:rPr>
              <a:t>Even though the agreement may not have a dollar value, there could be terms included that would obligate the college financially.</a:t>
            </a:r>
          </a:p>
          <a:p>
            <a:pPr lvl="1">
              <a:buFont typeface="Wingdings" panose="05000000000000000000" pitchFamily="2" charset="2"/>
              <a:buChar char="ü"/>
            </a:pPr>
            <a:r>
              <a:rPr lang="en-US" sz="2000" dirty="0">
                <a:solidFill>
                  <a:schemeClr val="tx1"/>
                </a:solidFill>
              </a:rPr>
              <a:t>Contracts, agreements, etc. should be attached to the requisition, Purchasing will review and suggest any changes that need to be made and, once agreed to by vendor, will obtain signature.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729006"/>
          </a:xfrm>
        </p:spPr>
        <p:txBody>
          <a:bodyPr/>
          <a:lstStyle/>
          <a:p>
            <a:r>
              <a:rPr lang="en-US" dirty="0">
                <a:solidFill>
                  <a:schemeClr val="tx1"/>
                </a:solidFill>
              </a:rPr>
              <a:t>Receiving</a:t>
            </a:r>
          </a:p>
        </p:txBody>
      </p:sp>
      <p:sp>
        <p:nvSpPr>
          <p:cNvPr id="3" name="Content Placeholder 2"/>
          <p:cNvSpPr>
            <a:spLocks noGrp="1"/>
          </p:cNvSpPr>
          <p:nvPr>
            <p:ph idx="1"/>
          </p:nvPr>
        </p:nvSpPr>
        <p:spPr>
          <a:xfrm>
            <a:off x="644303" y="1524000"/>
            <a:ext cx="6347714" cy="5029200"/>
          </a:xfrm>
        </p:spPr>
        <p:txBody>
          <a:bodyPr>
            <a:normAutofit fontScale="77500" lnSpcReduction="20000"/>
          </a:bodyPr>
          <a:lstStyle/>
          <a:p>
            <a:pPr>
              <a:buFont typeface="Wingdings" panose="05000000000000000000" pitchFamily="2" charset="2"/>
              <a:buChar char="Ø"/>
            </a:pPr>
            <a:r>
              <a:rPr lang="en-US" sz="3100" dirty="0">
                <a:solidFill>
                  <a:schemeClr val="tx1"/>
                </a:solidFill>
              </a:rPr>
              <a:t>Receiving should be done in Workday as soon as the goods/services have been completed to insure prompt payment to the vendor</a:t>
            </a:r>
          </a:p>
          <a:p>
            <a:pPr>
              <a:buFont typeface="Wingdings" panose="05000000000000000000" pitchFamily="2" charset="2"/>
              <a:buChar char="Ø"/>
            </a:pPr>
            <a:r>
              <a:rPr lang="en-US" sz="3100" dirty="0">
                <a:solidFill>
                  <a:schemeClr val="tx1"/>
                </a:solidFill>
              </a:rPr>
              <a:t>Document shortages and overages</a:t>
            </a:r>
          </a:p>
          <a:p>
            <a:pPr>
              <a:buFont typeface="Wingdings" panose="05000000000000000000" pitchFamily="2" charset="2"/>
              <a:buChar char="Ø"/>
            </a:pPr>
            <a:r>
              <a:rPr lang="en-US" sz="3100" dirty="0">
                <a:solidFill>
                  <a:schemeClr val="tx1"/>
                </a:solidFill>
              </a:rPr>
              <a:t>Only approve payment for quantity/cost actually received</a:t>
            </a:r>
          </a:p>
          <a:p>
            <a:pPr>
              <a:buFont typeface="Wingdings" panose="05000000000000000000" pitchFamily="2" charset="2"/>
              <a:buChar char="Ø"/>
            </a:pPr>
            <a:r>
              <a:rPr lang="en-US" sz="3100" dirty="0">
                <a:solidFill>
                  <a:schemeClr val="tx1"/>
                </a:solidFill>
              </a:rPr>
              <a:t>Partial payment</a:t>
            </a:r>
          </a:p>
          <a:p>
            <a:pPr>
              <a:buFont typeface="Wingdings" panose="05000000000000000000" pitchFamily="2" charset="2"/>
              <a:buChar char="Ø"/>
            </a:pPr>
            <a:r>
              <a:rPr lang="en-US" sz="3100" dirty="0">
                <a:solidFill>
                  <a:schemeClr val="tx1"/>
                </a:solidFill>
              </a:rPr>
              <a:t>Items should be checked-in immediately</a:t>
            </a:r>
          </a:p>
          <a:p>
            <a:pPr>
              <a:buFont typeface="Wingdings" panose="05000000000000000000" pitchFamily="2" charset="2"/>
              <a:buChar char="Ø"/>
            </a:pPr>
            <a:r>
              <a:rPr lang="en-US" sz="3100" dirty="0">
                <a:solidFill>
                  <a:schemeClr val="tx1"/>
                </a:solidFill>
              </a:rPr>
              <a:t>Before signing for goods, check boxes for damage.</a:t>
            </a:r>
          </a:p>
          <a:p>
            <a:pPr>
              <a:buFont typeface="Wingdings" panose="05000000000000000000" pitchFamily="2" charset="2"/>
              <a:buChar char="Ø"/>
            </a:pPr>
            <a:r>
              <a:rPr lang="en-US" sz="3100" dirty="0">
                <a:solidFill>
                  <a:schemeClr val="tx1"/>
                </a:solidFill>
              </a:rPr>
              <a:t>If there is damage to the box, check to make sure the contents are not damaged.</a:t>
            </a:r>
          </a:p>
          <a:p>
            <a:pPr>
              <a:buFont typeface="Wingdings" panose="05000000000000000000" pitchFamily="2" charset="2"/>
              <a:buChar char="Ø"/>
            </a:pPr>
            <a:r>
              <a:rPr lang="en-US" sz="3100" dirty="0">
                <a:solidFill>
                  <a:schemeClr val="tx1"/>
                </a:solidFill>
              </a:rPr>
              <a:t>If contents are not damaged, you can go ahead and accept delivery.</a:t>
            </a:r>
          </a:p>
          <a:p>
            <a:pPr>
              <a:buClr>
                <a:schemeClr val="tx2"/>
              </a:buClr>
            </a:pPr>
            <a:endParaRPr lang="en-US" sz="2800" dirty="0">
              <a:solidFill>
                <a:schemeClr val="tx2"/>
              </a:solidFill>
              <a:latin typeface="Arial"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Receiving, cont.</a:t>
            </a:r>
          </a:p>
        </p:txBody>
      </p:sp>
      <p:sp>
        <p:nvSpPr>
          <p:cNvPr id="3" name="Content Placeholder 2"/>
          <p:cNvSpPr>
            <a:spLocks noGrp="1"/>
          </p:cNvSpPr>
          <p:nvPr>
            <p:ph idx="1"/>
          </p:nvPr>
        </p:nvSpPr>
        <p:spPr>
          <a:xfrm>
            <a:off x="756329" y="1828800"/>
            <a:ext cx="6347714" cy="3880773"/>
          </a:xfrm>
        </p:spPr>
        <p:txBody>
          <a:bodyPr>
            <a:normAutofit/>
          </a:bodyPr>
          <a:lstStyle/>
          <a:p>
            <a:pPr>
              <a:buFont typeface="Wingdings" panose="05000000000000000000" pitchFamily="2" charset="2"/>
              <a:buChar char="Ø"/>
            </a:pPr>
            <a:r>
              <a:rPr lang="en-US" sz="2700" dirty="0">
                <a:solidFill>
                  <a:schemeClr val="tx1"/>
                </a:solidFill>
              </a:rPr>
              <a:t>If contents are damaged, notify the vendor immediately.</a:t>
            </a:r>
          </a:p>
          <a:p>
            <a:pPr>
              <a:buFont typeface="Wingdings" panose="05000000000000000000" pitchFamily="2" charset="2"/>
              <a:buChar char="Ø"/>
            </a:pPr>
            <a:r>
              <a:rPr lang="en-US" sz="2700" dirty="0">
                <a:solidFill>
                  <a:schemeClr val="tx1"/>
                </a:solidFill>
              </a:rPr>
              <a:t>If damage that could not be detected upon receipt is noticed when the goods are put to use you need to notify the vendor immediately.  </a:t>
            </a:r>
          </a:p>
          <a:p>
            <a:pPr>
              <a:buFont typeface="Wingdings" panose="05000000000000000000" pitchFamily="2" charset="2"/>
              <a:buChar char="Ø"/>
            </a:pPr>
            <a:r>
              <a:rPr lang="en-US" sz="2700" dirty="0">
                <a:solidFill>
                  <a:schemeClr val="tx1"/>
                </a:solidFill>
              </a:rPr>
              <a:t>Always test goods to make sure there are no latent defects.</a:t>
            </a:r>
          </a:p>
          <a:p>
            <a:pPr>
              <a:buClr>
                <a:schemeClr val="tx2"/>
              </a:buClr>
            </a:pPr>
            <a:endParaRPr lang="en-US" sz="2800" dirty="0">
              <a:solidFill>
                <a:schemeClr val="tx2"/>
              </a:solidFill>
              <a:latin typeface="Arial" charset="0"/>
            </a:endParaRP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805206"/>
          </a:xfrm>
        </p:spPr>
        <p:txBody>
          <a:bodyPr/>
          <a:lstStyle/>
          <a:p>
            <a:r>
              <a:rPr lang="en-US" dirty="0">
                <a:solidFill>
                  <a:schemeClr val="tx1"/>
                </a:solidFill>
              </a:rPr>
              <a:t>Shipping Terms</a:t>
            </a:r>
          </a:p>
        </p:txBody>
      </p:sp>
      <p:sp>
        <p:nvSpPr>
          <p:cNvPr id="3" name="Content Placeholder 2"/>
          <p:cNvSpPr>
            <a:spLocks noGrp="1"/>
          </p:cNvSpPr>
          <p:nvPr>
            <p:ph idx="1"/>
          </p:nvPr>
        </p:nvSpPr>
        <p:spPr>
          <a:xfrm>
            <a:off x="609598" y="1447800"/>
            <a:ext cx="6347714" cy="4572000"/>
          </a:xfrm>
        </p:spPr>
        <p:txBody>
          <a:bodyPr>
            <a:normAutofit/>
          </a:bodyPr>
          <a:lstStyle/>
          <a:p>
            <a:pPr>
              <a:buFont typeface="Wingdings" panose="05000000000000000000" pitchFamily="2" charset="2"/>
              <a:buChar char="Ø"/>
            </a:pPr>
            <a:r>
              <a:rPr lang="en-US" sz="2400" b="1" dirty="0">
                <a:solidFill>
                  <a:schemeClr val="tx1"/>
                </a:solidFill>
              </a:rPr>
              <a:t>F.O.B. (Free on Board) determines the point at which title or ownership transfers and responsibility for the goods while in transit</a:t>
            </a:r>
            <a:r>
              <a:rPr lang="en-US" sz="2400" b="1" dirty="0">
                <a:latin typeface="Arial" charset="0"/>
              </a:rPr>
              <a:t>.</a:t>
            </a:r>
          </a:p>
          <a:p>
            <a:pPr lvl="1">
              <a:buFont typeface="Wingdings" panose="05000000000000000000" pitchFamily="2" charset="2"/>
              <a:buChar char="ü"/>
            </a:pPr>
            <a:r>
              <a:rPr lang="en-US" sz="2000" b="1" dirty="0">
                <a:solidFill>
                  <a:schemeClr val="tx1"/>
                </a:solidFill>
              </a:rPr>
              <a:t>F.O.B. Destination: Shipper maintains ownership and is responsible for the goods until received by the college at the destination indicated on the purchase order.</a:t>
            </a:r>
          </a:p>
          <a:p>
            <a:pPr lvl="2">
              <a:buFont typeface="Arial" panose="020B0604020202020204" pitchFamily="34" charset="0"/>
              <a:buChar char="•"/>
            </a:pPr>
            <a:r>
              <a:rPr lang="en-US" sz="1800" b="1" dirty="0">
                <a:solidFill>
                  <a:schemeClr val="tx1"/>
                </a:solidFill>
              </a:rPr>
              <a:t>Any loss or damages would be handled by the shipper.</a:t>
            </a:r>
          </a:p>
          <a:p>
            <a:pPr lvl="1">
              <a:buFont typeface="Wingdings" panose="05000000000000000000" pitchFamily="2" charset="2"/>
              <a:buChar char="ü"/>
            </a:pPr>
            <a:r>
              <a:rPr lang="en-US" sz="2000" b="1" dirty="0">
                <a:solidFill>
                  <a:schemeClr val="tx1"/>
                </a:solidFill>
              </a:rPr>
              <a:t>F.O.B. Origin: College takes ownership and responsibility once the goods leave the shippers location. </a:t>
            </a:r>
          </a:p>
          <a:p>
            <a:pPr lvl="2">
              <a:buFont typeface="Arial" panose="020B0604020202020204" pitchFamily="34" charset="0"/>
              <a:buChar char="•"/>
            </a:pPr>
            <a:r>
              <a:rPr lang="en-US" sz="1800" b="1" dirty="0">
                <a:solidFill>
                  <a:schemeClr val="tx1"/>
                </a:solidFill>
                <a:latin typeface="Arial" charset="0"/>
              </a:rPr>
              <a:t>Any loss or damages would </a:t>
            </a:r>
          </a:p>
          <a:p>
            <a:pPr lvl="2">
              <a:spcBef>
                <a:spcPts val="0"/>
              </a:spcBef>
              <a:buNone/>
            </a:pPr>
            <a:r>
              <a:rPr lang="en-US" sz="1800" b="1" dirty="0">
                <a:solidFill>
                  <a:schemeClr val="tx1"/>
                </a:solidFill>
                <a:latin typeface="Arial" charset="0"/>
              </a:rPr>
              <a:t>    be handled by the buyer.</a:t>
            </a:r>
          </a:p>
          <a:p>
            <a:pPr lvl="2"/>
            <a:endParaRPr lang="en-US" sz="1800" b="1" dirty="0">
              <a:solidFill>
                <a:schemeClr val="tx2"/>
              </a:solidFill>
              <a:latin typeface="Arial" charset="0"/>
            </a:endParaRPr>
          </a:p>
          <a:p>
            <a:endParaRPr lang="en-US" dirty="0"/>
          </a:p>
        </p:txBody>
      </p:sp>
      <p:pic>
        <p:nvPicPr>
          <p:cNvPr id="4" name="Picture 4" descr="xod3fomk[1]"/>
          <p:cNvPicPr>
            <a:picLocks noChangeAspect="1" noChangeArrowheads="1"/>
          </p:cNvPicPr>
          <p:nvPr/>
        </p:nvPicPr>
        <p:blipFill>
          <a:blip r:embed="rId2" cstate="print"/>
          <a:stretch>
            <a:fillRect/>
          </a:stretch>
        </p:blipFill>
        <p:spPr>
          <a:xfrm>
            <a:off x="4343400" y="4800600"/>
            <a:ext cx="3473513" cy="2147180"/>
          </a:xfrm>
          <a:prstGeom prst="rect">
            <a:avLst/>
          </a:prstGeom>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957606"/>
          </a:xfrm>
        </p:spPr>
        <p:txBody>
          <a:bodyPr/>
          <a:lstStyle/>
          <a:p>
            <a:r>
              <a:rPr lang="en-US" dirty="0">
                <a:solidFill>
                  <a:schemeClr val="tx1"/>
                </a:solidFill>
              </a:rPr>
              <a:t>Shipping Costs</a:t>
            </a:r>
          </a:p>
        </p:txBody>
      </p:sp>
      <p:sp>
        <p:nvSpPr>
          <p:cNvPr id="3" name="Content Placeholder 2"/>
          <p:cNvSpPr>
            <a:spLocks noGrp="1"/>
          </p:cNvSpPr>
          <p:nvPr>
            <p:ph idx="1"/>
          </p:nvPr>
        </p:nvSpPr>
        <p:spPr>
          <a:xfrm>
            <a:off x="731520" y="1600200"/>
            <a:ext cx="6347714" cy="3880773"/>
          </a:xfrm>
        </p:spPr>
        <p:txBody>
          <a:bodyPr/>
          <a:lstStyle/>
          <a:p>
            <a:pPr>
              <a:buFont typeface="Wingdings" panose="05000000000000000000" pitchFamily="2" charset="2"/>
              <a:buChar char="Ø"/>
            </a:pPr>
            <a:r>
              <a:rPr lang="en-US" sz="2400" dirty="0">
                <a:solidFill>
                  <a:schemeClr val="tx1"/>
                </a:solidFill>
              </a:rPr>
              <a:t>Important to include shipping costs on the requisition and should be added in the Freight Amount field in the header, not as a line item.</a:t>
            </a:r>
          </a:p>
          <a:p>
            <a:pPr>
              <a:buFont typeface="Wingdings" panose="05000000000000000000" pitchFamily="2" charset="2"/>
              <a:buChar char="Ø"/>
            </a:pPr>
            <a:r>
              <a:rPr lang="en-US" sz="2400" dirty="0">
                <a:solidFill>
                  <a:schemeClr val="tx1"/>
                </a:solidFill>
              </a:rPr>
              <a:t>Ask vendor to include shipping in their price or give a separate price.</a:t>
            </a:r>
          </a:p>
          <a:p>
            <a:pPr lvl="1">
              <a:buFont typeface="Wingdings" panose="05000000000000000000" pitchFamily="2" charset="2"/>
              <a:buChar char="ü"/>
            </a:pPr>
            <a:r>
              <a:rPr lang="en-US" sz="2000" dirty="0">
                <a:solidFill>
                  <a:schemeClr val="tx1"/>
                </a:solidFill>
              </a:rPr>
              <a:t>Ideal shipping term is F.O.B. Destination, freight prepaid and allowed.</a:t>
            </a:r>
          </a:p>
          <a:p>
            <a:pPr lvl="2">
              <a:buFont typeface="Arial" panose="020B0604020202020204" pitchFamily="34" charset="0"/>
              <a:buChar char="•"/>
            </a:pPr>
            <a:r>
              <a:rPr lang="en-US" sz="1800" dirty="0">
                <a:solidFill>
                  <a:schemeClr val="tx1"/>
                </a:solidFill>
              </a:rPr>
              <a:t>Shipper pays freight, owns goods in transit and files claims.</a:t>
            </a:r>
          </a:p>
          <a:p>
            <a:pPr algn="ctr">
              <a:buClr>
                <a:schemeClr val="tx2"/>
              </a:buClr>
              <a:buNone/>
            </a:pPr>
            <a:endParaRPr lang="en-US" sz="2000" dirty="0">
              <a:latin typeface="Arial"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1287806"/>
          </a:xfrm>
        </p:spPr>
        <p:txBody>
          <a:bodyPr/>
          <a:lstStyle/>
          <a:p>
            <a:r>
              <a:rPr lang="en-US" dirty="0">
                <a:solidFill>
                  <a:schemeClr val="tx1"/>
                </a:solidFill>
              </a:rPr>
              <a:t>Vendor Documentation &amp; Contract Compliance</a:t>
            </a:r>
          </a:p>
        </p:txBody>
      </p:sp>
      <p:sp>
        <p:nvSpPr>
          <p:cNvPr id="3" name="Content Placeholder 2"/>
          <p:cNvSpPr>
            <a:spLocks noGrp="1"/>
          </p:cNvSpPr>
          <p:nvPr>
            <p:ph idx="1"/>
          </p:nvPr>
        </p:nvSpPr>
        <p:spPr>
          <a:xfrm>
            <a:off x="609598" y="1930400"/>
            <a:ext cx="6347714" cy="4241800"/>
          </a:xfrm>
        </p:spPr>
        <p:txBody>
          <a:bodyPr>
            <a:normAutofit/>
          </a:bodyPr>
          <a:lstStyle/>
          <a:p>
            <a:pPr>
              <a:buFont typeface="Wingdings" panose="05000000000000000000" pitchFamily="2" charset="2"/>
              <a:buChar char="Ø"/>
            </a:pPr>
            <a:r>
              <a:rPr lang="en-US" sz="2000" dirty="0">
                <a:solidFill>
                  <a:schemeClr val="tx1"/>
                </a:solidFill>
              </a:rPr>
              <a:t>Always document unsatisfactory performance by a vendor </a:t>
            </a:r>
            <a:r>
              <a:rPr lang="en-US" sz="2000" u="sng" dirty="0">
                <a:solidFill>
                  <a:schemeClr val="tx1"/>
                </a:solidFill>
              </a:rPr>
              <a:t>and send to Purchasing </a:t>
            </a:r>
            <a:r>
              <a:rPr lang="en-US" sz="2000" dirty="0">
                <a:solidFill>
                  <a:schemeClr val="tx1"/>
                </a:solidFill>
              </a:rPr>
              <a:t>to keep on file.  You never know when unsatisfactory performance will become habitual, so keep good records in order to support any future debarment of the vendor or actions against the vendor.</a:t>
            </a:r>
          </a:p>
          <a:p>
            <a:pPr>
              <a:buFont typeface="Wingdings" panose="05000000000000000000" pitchFamily="2" charset="2"/>
              <a:buChar char="Ø"/>
            </a:pPr>
            <a:r>
              <a:rPr lang="en-US" sz="2000" dirty="0">
                <a:solidFill>
                  <a:schemeClr val="tx1"/>
                </a:solidFill>
              </a:rPr>
              <a:t>It is the departments responsibility to make sure vendor is complying with the terms and conditions of the contract.</a:t>
            </a:r>
          </a:p>
          <a:p>
            <a:pPr lvl="1">
              <a:buFont typeface="Wingdings" panose="05000000000000000000" pitchFamily="2" charset="2"/>
              <a:buChar char="ü"/>
            </a:pPr>
            <a:r>
              <a:rPr lang="en-US" dirty="0">
                <a:solidFill>
                  <a:schemeClr val="tx1"/>
                </a:solidFill>
              </a:rPr>
              <a:t>Never agree to different terms without consulting Purchasing and putting those changes in writing.</a:t>
            </a:r>
          </a:p>
          <a:p>
            <a:endParaRPr 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1460526"/>
          </a:xfrm>
        </p:spPr>
        <p:txBody>
          <a:bodyPr/>
          <a:lstStyle/>
          <a:p>
            <a:r>
              <a:rPr lang="en-US" dirty="0">
                <a:solidFill>
                  <a:schemeClr val="tx1"/>
                </a:solidFill>
              </a:rPr>
              <a:t>Contract Terms &amp; Fiscal Year Terms </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Contract Terms can occur throughout the year</a:t>
            </a:r>
          </a:p>
          <a:p>
            <a:pPr lvl="1">
              <a:buFont typeface="Wingdings" panose="05000000000000000000" pitchFamily="2" charset="2"/>
              <a:buChar char="ü"/>
            </a:pPr>
            <a:r>
              <a:rPr lang="en-US" dirty="0"/>
              <a:t>Purchase orders based on contract term should be entered for the remaining months of the fiscal year</a:t>
            </a:r>
          </a:p>
          <a:p>
            <a:pPr lvl="1">
              <a:buFont typeface="Wingdings" panose="05000000000000000000" pitchFamily="2" charset="2"/>
              <a:buChar char="ü"/>
            </a:pPr>
            <a:r>
              <a:rPr lang="en-US" dirty="0"/>
              <a:t>Departments should notify AP Supervisor that PO should be left open if goods/services will not be received by the end of the FY</a:t>
            </a:r>
          </a:p>
          <a:p>
            <a:pPr lvl="1">
              <a:buFont typeface="Wingdings" panose="05000000000000000000" pitchFamily="2" charset="2"/>
              <a:buChar char="ü"/>
            </a:pPr>
            <a:r>
              <a:rPr lang="en-US" dirty="0"/>
              <a:t>Budget is not rolled</a:t>
            </a:r>
          </a:p>
          <a:p>
            <a:pPr>
              <a:buFont typeface="Wingdings" panose="05000000000000000000" pitchFamily="2" charset="2"/>
              <a:buChar char="Ø"/>
            </a:pPr>
            <a:r>
              <a:rPr lang="en-US" dirty="0"/>
              <a:t>Open purchase orders should be done for the FY</a:t>
            </a:r>
          </a:p>
          <a:p>
            <a:pPr lvl="1">
              <a:buFont typeface="Wingdings" panose="05000000000000000000" pitchFamily="2" charset="2"/>
              <a:buChar char="ü"/>
            </a:pPr>
            <a:r>
              <a:rPr lang="en-US" dirty="0"/>
              <a:t>Open POs are closed at the end of the FY</a:t>
            </a:r>
          </a:p>
        </p:txBody>
      </p:sp>
    </p:spTree>
    <p:extLst>
      <p:ext uri="{BB962C8B-B14F-4D97-AF65-F5344CB8AC3E}">
        <p14:creationId xmlns:p14="http://schemas.microsoft.com/office/powerpoint/2010/main" val="23269586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6347713" cy="990600"/>
          </a:xfrm>
        </p:spPr>
        <p:txBody>
          <a:bodyPr>
            <a:noAutofit/>
          </a:bodyPr>
          <a:lstStyle/>
          <a:p>
            <a:r>
              <a:rPr lang="en-US" dirty="0">
                <a:solidFill>
                  <a:schemeClr val="tx1"/>
                </a:solidFill>
              </a:rPr>
              <a:t>Catering – America To Go (ATG)</a:t>
            </a:r>
          </a:p>
        </p:txBody>
      </p:sp>
      <p:sp>
        <p:nvSpPr>
          <p:cNvPr id="3" name="Content Placeholder 2"/>
          <p:cNvSpPr>
            <a:spLocks noGrp="1"/>
          </p:cNvSpPr>
          <p:nvPr>
            <p:ph idx="1"/>
          </p:nvPr>
        </p:nvSpPr>
        <p:spPr>
          <a:xfrm>
            <a:off x="609599" y="2057400"/>
            <a:ext cx="6347714" cy="3983963"/>
          </a:xfrm>
        </p:spPr>
        <p:txBody>
          <a:bodyPr>
            <a:normAutofit lnSpcReduction="10000"/>
          </a:bodyPr>
          <a:lstStyle/>
          <a:p>
            <a:pPr lvl="1"/>
            <a:r>
              <a:rPr lang="en-US" dirty="0"/>
              <a:t>All catering orders that are not being provided by in-house catering should be placed through a punch-out in Workday (Pizza is an exception)</a:t>
            </a:r>
          </a:p>
          <a:p>
            <a:pPr lvl="1"/>
            <a:r>
              <a:rPr lang="en-US" dirty="0"/>
              <a:t>When changing an order, please do not contact the restaurant/caterer, contact ATG Customer Service</a:t>
            </a:r>
          </a:p>
          <a:p>
            <a:pPr lvl="1"/>
            <a:r>
              <a:rPr lang="en-US" dirty="0"/>
              <a:t>Be aware of tips/delivery and service fees on quotes</a:t>
            </a:r>
          </a:p>
          <a:p>
            <a:pPr lvl="1"/>
            <a:r>
              <a:rPr lang="en-US" dirty="0"/>
              <a:t>Deposits can be paid for events over $5k</a:t>
            </a:r>
          </a:p>
          <a:p>
            <a:pPr lvl="1"/>
            <a:r>
              <a:rPr lang="en-US" dirty="0"/>
              <a:t>To have restaurants/caterers added, please contact Vivian Bordon at </a:t>
            </a:r>
            <a:r>
              <a:rPr lang="en-US" dirty="0">
                <a:hlinkClick r:id="rId2"/>
              </a:rPr>
              <a:t>vivian.bordon@americatogo.com</a:t>
            </a:r>
            <a:r>
              <a:rPr lang="en-US" dirty="0"/>
              <a:t> and copy Herbert Harper in Purchasing at </a:t>
            </a:r>
            <a:r>
              <a:rPr lang="en-US" dirty="0">
                <a:hlinkClick r:id="rId3"/>
              </a:rPr>
              <a:t>hharper@collin.edu</a:t>
            </a:r>
            <a:r>
              <a:rPr lang="en-US" dirty="0"/>
              <a:t> </a:t>
            </a:r>
          </a:p>
          <a:p>
            <a:pPr lvl="1"/>
            <a:r>
              <a:rPr lang="en-US" dirty="0"/>
              <a:t>Direct all ATG questions to Herbert</a:t>
            </a:r>
          </a:p>
          <a:p>
            <a:pPr lvl="1"/>
            <a:r>
              <a:rPr lang="en-US" dirty="0"/>
              <a:t>Customer Care can be reached 24/7 at:</a:t>
            </a:r>
          </a:p>
          <a:p>
            <a:pPr lvl="2"/>
            <a:r>
              <a:rPr lang="en-US" sz="1600" dirty="0"/>
              <a:t>866-ATG-TOGO</a:t>
            </a:r>
          </a:p>
          <a:p>
            <a:pPr lvl="2"/>
            <a:r>
              <a:rPr lang="en-US" sz="1600" dirty="0"/>
              <a:t>customerservice@americatogo.com</a:t>
            </a:r>
          </a:p>
        </p:txBody>
      </p:sp>
    </p:spTree>
    <p:extLst>
      <p:ext uri="{BB962C8B-B14F-4D97-AF65-F5344CB8AC3E}">
        <p14:creationId xmlns:p14="http://schemas.microsoft.com/office/powerpoint/2010/main" val="39839854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Amazon</a:t>
            </a:r>
          </a:p>
        </p:txBody>
      </p:sp>
      <p:sp>
        <p:nvSpPr>
          <p:cNvPr id="3" name="Content Placeholder 2"/>
          <p:cNvSpPr>
            <a:spLocks noGrp="1"/>
          </p:cNvSpPr>
          <p:nvPr>
            <p:ph idx="1"/>
          </p:nvPr>
        </p:nvSpPr>
        <p:spPr>
          <a:xfrm>
            <a:off x="609599" y="1676400"/>
            <a:ext cx="6347714" cy="4364963"/>
          </a:xfrm>
        </p:spPr>
        <p:txBody>
          <a:bodyPr>
            <a:normAutofit fontScale="92500" lnSpcReduction="10000"/>
          </a:bodyPr>
          <a:lstStyle/>
          <a:p>
            <a:r>
              <a:rPr lang="en-US" dirty="0"/>
              <a:t>Herbert Harper is the internal contact for Amazon order questions</a:t>
            </a:r>
          </a:p>
          <a:p>
            <a:r>
              <a:rPr lang="en-US" dirty="0"/>
              <a:t>Orders must be submitted through the punchout in Workday and you must set up account with Amazon prior to using punchout</a:t>
            </a:r>
          </a:p>
          <a:p>
            <a:r>
              <a:rPr lang="en-US" dirty="0"/>
              <a:t>Orders outside 45 day window for delivery</a:t>
            </a:r>
          </a:p>
          <a:p>
            <a:r>
              <a:rPr lang="en-US" dirty="0"/>
              <a:t>Free two-day shipping on all orders shipped by Amazon, not third party</a:t>
            </a:r>
          </a:p>
          <a:p>
            <a:r>
              <a:rPr lang="en-US" dirty="0"/>
              <a:t>User account tied to Collin email (must change any personal accounts that use your Collin email)</a:t>
            </a:r>
          </a:p>
          <a:p>
            <a:r>
              <a:rPr lang="en-US" dirty="0"/>
              <a:t>Amazon orders meeting various restrictions reviewed by Purchasing</a:t>
            </a:r>
          </a:p>
          <a:p>
            <a:r>
              <a:rPr lang="en-US" dirty="0"/>
              <a:t>Pay attention to ship from information</a:t>
            </a:r>
          </a:p>
          <a:p>
            <a:r>
              <a:rPr lang="en-US" dirty="0"/>
              <a:t>Select the correct campus to ship to</a:t>
            </a:r>
          </a:p>
          <a:p>
            <a:r>
              <a:rPr lang="en-US" dirty="0"/>
              <a:t>Some quantity restrictions apply – use Amazon quote function for larger quantities</a:t>
            </a:r>
          </a:p>
          <a:p>
            <a:endParaRPr lang="en-US" dirty="0"/>
          </a:p>
          <a:p>
            <a:endParaRPr lang="en-US" dirty="0"/>
          </a:p>
        </p:txBody>
      </p:sp>
    </p:spTree>
    <p:extLst>
      <p:ext uri="{BB962C8B-B14F-4D97-AF65-F5344CB8AC3E}">
        <p14:creationId xmlns:p14="http://schemas.microsoft.com/office/powerpoint/2010/main" val="4156019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916" y="457200"/>
            <a:ext cx="6347713" cy="990600"/>
          </a:xfrm>
        </p:spPr>
        <p:txBody>
          <a:bodyPr/>
          <a:lstStyle/>
          <a:p>
            <a:r>
              <a:rPr lang="en-US" sz="3200" dirty="0">
                <a:solidFill>
                  <a:schemeClr val="tx1"/>
                </a:solidFill>
              </a:rPr>
              <a:t>Who do I contact in Purchasing?</a:t>
            </a:r>
          </a:p>
        </p:txBody>
      </p:sp>
      <p:sp>
        <p:nvSpPr>
          <p:cNvPr id="3" name="Content Placeholder 2"/>
          <p:cNvSpPr>
            <a:spLocks noGrp="1"/>
          </p:cNvSpPr>
          <p:nvPr>
            <p:ph idx="1"/>
          </p:nvPr>
        </p:nvSpPr>
        <p:spPr>
          <a:xfrm>
            <a:off x="620914" y="1905000"/>
            <a:ext cx="7303885" cy="3721279"/>
          </a:xfrm>
        </p:spPr>
        <p:txBody>
          <a:bodyPr>
            <a:normAutofit/>
          </a:bodyPr>
          <a:lstStyle/>
          <a:p>
            <a:pPr marL="0" indent="0">
              <a:buFont typeface="Wingdings" panose="05000000000000000000" pitchFamily="2" charset="2"/>
              <a:buChar char="Ø"/>
            </a:pPr>
            <a:r>
              <a:rPr lang="en-US" sz="2400" dirty="0"/>
              <a:t>For review of an agreement </a:t>
            </a:r>
            <a:r>
              <a:rPr lang="en-US" sz="2400" b="1" u="sng" dirty="0"/>
              <a:t>not</a:t>
            </a:r>
            <a:r>
              <a:rPr lang="en-US" sz="2400" dirty="0"/>
              <a:t> associated with a requisition, contact Kathy Brown.</a:t>
            </a:r>
          </a:p>
          <a:p>
            <a:pPr marL="0" indent="0">
              <a:buFont typeface="Wingdings" panose="05000000000000000000" pitchFamily="2" charset="2"/>
              <a:buChar char="Ø"/>
            </a:pPr>
            <a:r>
              <a:rPr lang="en-US" sz="2400" dirty="0"/>
              <a:t>For vendors requesting a tax exempt form or requesting a credit application be filled out, contact Yvette Talley.</a:t>
            </a:r>
          </a:p>
          <a:p>
            <a:pPr marL="0" indent="0">
              <a:buFont typeface="Wingdings" panose="05000000000000000000" pitchFamily="2" charset="2"/>
              <a:buChar char="Ø"/>
            </a:pPr>
            <a:r>
              <a:rPr lang="en-US" sz="2400" dirty="0"/>
              <a:t>For access to Workday, contact Help Desk.</a:t>
            </a:r>
          </a:p>
          <a:p>
            <a:pPr marL="0" indent="0">
              <a:buFont typeface="Wingdings" panose="05000000000000000000" pitchFamily="2" charset="2"/>
              <a:buChar char="Ø"/>
            </a:pPr>
            <a:r>
              <a:rPr lang="en-US" sz="2400" dirty="0"/>
              <a:t>For purchases related to furniture and equipment for new campuses, contact Emily Adams or Jill Stine.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30018-483B-4420-B6DE-A6D2FF59EBF4}"/>
              </a:ext>
            </a:extLst>
          </p:cNvPr>
          <p:cNvSpPr>
            <a:spLocks noGrp="1"/>
          </p:cNvSpPr>
          <p:nvPr>
            <p:ph type="title"/>
          </p:nvPr>
        </p:nvSpPr>
        <p:spPr/>
        <p:txBody>
          <a:bodyPr/>
          <a:lstStyle/>
          <a:p>
            <a:r>
              <a:rPr lang="en-US" dirty="0"/>
              <a:t>Tools to Use for Free</a:t>
            </a:r>
          </a:p>
        </p:txBody>
      </p:sp>
      <p:sp>
        <p:nvSpPr>
          <p:cNvPr id="3" name="Content Placeholder 2">
            <a:extLst>
              <a:ext uri="{FF2B5EF4-FFF2-40B4-BE49-F238E27FC236}">
                <a16:creationId xmlns:a16="http://schemas.microsoft.com/office/drawing/2014/main" id="{A213E9C8-0C49-4881-BF3F-CC4DDAACE0AF}"/>
              </a:ext>
            </a:extLst>
          </p:cNvPr>
          <p:cNvSpPr>
            <a:spLocks noGrp="1"/>
          </p:cNvSpPr>
          <p:nvPr>
            <p:ph idx="1"/>
          </p:nvPr>
        </p:nvSpPr>
        <p:spPr/>
        <p:txBody>
          <a:bodyPr>
            <a:normAutofit fontScale="92500" lnSpcReduction="10000"/>
          </a:bodyPr>
          <a:lstStyle/>
          <a:p>
            <a:r>
              <a:rPr lang="en-US" sz="3200" dirty="0" err="1"/>
              <a:t>CompareCoOps</a:t>
            </a:r>
            <a:r>
              <a:rPr lang="en-US" sz="3200" dirty="0"/>
              <a:t> – Search for suppliers that have cooperative contracts and get quotes.</a:t>
            </a:r>
          </a:p>
          <a:p>
            <a:pPr lvl="1"/>
            <a:r>
              <a:rPr lang="en-US" sz="2400" dirty="0">
                <a:hlinkClick r:id="rId2"/>
              </a:rPr>
              <a:t>https://www.comparecoops.com/</a:t>
            </a:r>
            <a:endParaRPr lang="en-US" sz="2400" dirty="0"/>
          </a:p>
          <a:p>
            <a:pPr marL="182880" lvl="1"/>
            <a:r>
              <a:rPr lang="en-US" sz="3200" dirty="0" err="1"/>
              <a:t>CoProcure</a:t>
            </a:r>
            <a:r>
              <a:rPr lang="en-US" sz="3200" dirty="0"/>
              <a:t> – Search for suppliers that have cooperative contracts and get quotes.</a:t>
            </a:r>
          </a:p>
          <a:p>
            <a:pPr marL="457200" lvl="2"/>
            <a:r>
              <a:rPr lang="en-US" sz="2400" dirty="0">
                <a:hlinkClick r:id="rId3"/>
              </a:rPr>
              <a:t>https://www.coprocure.</a:t>
            </a:r>
            <a:r>
              <a:rPr lang="en-US" sz="2400">
                <a:hlinkClick r:id="rId3"/>
              </a:rPr>
              <a:t>us/</a:t>
            </a:r>
            <a:r>
              <a:rPr lang="en-US" sz="2400"/>
              <a:t> </a:t>
            </a:r>
            <a:endParaRPr lang="en-US" sz="2400" dirty="0"/>
          </a:p>
          <a:p>
            <a:pPr marL="182880" lvl="1"/>
            <a:r>
              <a:rPr lang="en-US" sz="3200" dirty="0" err="1"/>
              <a:t>Procurated</a:t>
            </a:r>
            <a:r>
              <a:rPr lang="en-US" sz="3200" dirty="0"/>
              <a:t> – Search for suppliers references and provide references on suppliers.</a:t>
            </a:r>
          </a:p>
          <a:p>
            <a:pPr marL="457200" lvl="2"/>
            <a:r>
              <a:rPr lang="en-US" sz="2400" dirty="0">
                <a:hlinkClick r:id="rId4"/>
              </a:rPr>
              <a:t>https://www.procurated.com/</a:t>
            </a:r>
            <a:endParaRPr lang="en-US" sz="2400" dirty="0"/>
          </a:p>
          <a:p>
            <a:pPr marL="457200" lvl="2"/>
            <a:endParaRPr lang="en-US" sz="3000" dirty="0"/>
          </a:p>
          <a:p>
            <a:pPr marL="0" lvl="1"/>
            <a:endParaRPr lang="en-US" sz="3200" dirty="0"/>
          </a:p>
        </p:txBody>
      </p:sp>
    </p:spTree>
    <p:extLst>
      <p:ext uri="{BB962C8B-B14F-4D97-AF65-F5344CB8AC3E}">
        <p14:creationId xmlns:p14="http://schemas.microsoft.com/office/powerpoint/2010/main" val="5661855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881406"/>
          </a:xfrm>
        </p:spPr>
        <p:txBody>
          <a:bodyPr/>
          <a:lstStyle/>
          <a:p>
            <a:r>
              <a:rPr lang="en-US" dirty="0">
                <a:solidFill>
                  <a:schemeClr val="tx1"/>
                </a:solidFill>
              </a:rPr>
              <a:t>Closing Remarks</a:t>
            </a:r>
          </a:p>
        </p:txBody>
      </p:sp>
      <p:sp>
        <p:nvSpPr>
          <p:cNvPr id="3" name="Content Placeholder 2"/>
          <p:cNvSpPr>
            <a:spLocks noGrp="1"/>
          </p:cNvSpPr>
          <p:nvPr>
            <p:ph idx="1"/>
          </p:nvPr>
        </p:nvSpPr>
        <p:spPr>
          <a:xfrm>
            <a:off x="731520" y="1513367"/>
            <a:ext cx="6347714" cy="4648200"/>
          </a:xfrm>
        </p:spPr>
        <p:txBody>
          <a:bodyPr>
            <a:noAutofit/>
          </a:bodyPr>
          <a:lstStyle/>
          <a:p>
            <a:pPr>
              <a:buFont typeface="Wingdings" panose="05000000000000000000" pitchFamily="2" charset="2"/>
              <a:buChar char="Ø"/>
            </a:pPr>
            <a:r>
              <a:rPr lang="en-US" sz="2400" dirty="0">
                <a:solidFill>
                  <a:schemeClr val="tx1"/>
                </a:solidFill>
              </a:rPr>
              <a:t>Always plan ahead!</a:t>
            </a:r>
          </a:p>
          <a:p>
            <a:pPr>
              <a:buFont typeface="Wingdings" panose="05000000000000000000" pitchFamily="2" charset="2"/>
              <a:buChar char="Ø"/>
            </a:pPr>
            <a:r>
              <a:rPr lang="en-US" sz="2400" dirty="0">
                <a:solidFill>
                  <a:schemeClr val="tx1"/>
                </a:solidFill>
              </a:rPr>
              <a:t>Get Purchasing and Facilities involved early!</a:t>
            </a:r>
          </a:p>
          <a:p>
            <a:pPr>
              <a:buFont typeface="Wingdings" panose="05000000000000000000" pitchFamily="2" charset="2"/>
              <a:buChar char="Ø"/>
            </a:pPr>
            <a:r>
              <a:rPr lang="en-US" sz="2400" dirty="0">
                <a:solidFill>
                  <a:schemeClr val="tx1"/>
                </a:solidFill>
              </a:rPr>
              <a:t>Document, document, document!</a:t>
            </a:r>
          </a:p>
          <a:p>
            <a:pPr>
              <a:buFont typeface="Wingdings" panose="05000000000000000000" pitchFamily="2" charset="2"/>
              <a:buChar char="Ø"/>
            </a:pPr>
            <a:r>
              <a:rPr lang="en-US" sz="2400" dirty="0">
                <a:solidFill>
                  <a:schemeClr val="tx1"/>
                </a:solidFill>
              </a:rPr>
              <a:t>Get it in writing!</a:t>
            </a:r>
          </a:p>
          <a:p>
            <a:pPr>
              <a:buFont typeface="Wingdings" panose="05000000000000000000" pitchFamily="2" charset="2"/>
              <a:buChar char="Ø"/>
            </a:pPr>
            <a:r>
              <a:rPr lang="en-US" sz="2400" dirty="0">
                <a:solidFill>
                  <a:schemeClr val="tx1"/>
                </a:solidFill>
              </a:rPr>
              <a:t>Use Workday and the Purchasing Department Intranet site as a resource!</a:t>
            </a:r>
          </a:p>
          <a:p>
            <a:pPr marL="0" indent="0" algn="ctr">
              <a:buNone/>
            </a:pPr>
            <a:r>
              <a:rPr lang="en-US" sz="2000" dirty="0">
                <a:solidFill>
                  <a:schemeClr val="tx1"/>
                </a:solidFill>
                <a:hlinkClick r:id="rId2"/>
              </a:rPr>
              <a:t>http://inside.collin.edu/purchasing/index.html</a:t>
            </a:r>
            <a:endParaRPr lang="en-US" sz="2000" dirty="0">
              <a:solidFill>
                <a:schemeClr val="tx1"/>
              </a:solidFill>
            </a:endParaRPr>
          </a:p>
          <a:p>
            <a:pPr>
              <a:buFont typeface="Wingdings" panose="05000000000000000000" pitchFamily="2" charset="2"/>
              <a:buChar char="Ø"/>
            </a:pPr>
            <a:r>
              <a:rPr lang="en-US" sz="2400" dirty="0">
                <a:solidFill>
                  <a:schemeClr val="tx1"/>
                </a:solidFill>
              </a:rPr>
              <a:t>Questions???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98956-877C-41CF-AA91-D158D2EBFDBB}"/>
              </a:ext>
            </a:extLst>
          </p:cNvPr>
          <p:cNvSpPr>
            <a:spLocks noGrp="1"/>
          </p:cNvSpPr>
          <p:nvPr>
            <p:ph type="title"/>
          </p:nvPr>
        </p:nvSpPr>
        <p:spPr/>
        <p:txBody>
          <a:bodyPr/>
          <a:lstStyle/>
          <a:p>
            <a:r>
              <a:rPr lang="en-US" dirty="0"/>
              <a:t>How do I access Workday training?</a:t>
            </a:r>
          </a:p>
        </p:txBody>
      </p:sp>
      <p:sp>
        <p:nvSpPr>
          <p:cNvPr id="3" name="Content Placeholder 2">
            <a:extLst>
              <a:ext uri="{FF2B5EF4-FFF2-40B4-BE49-F238E27FC236}">
                <a16:creationId xmlns:a16="http://schemas.microsoft.com/office/drawing/2014/main" id="{D4AFE131-DC14-4667-902E-575C8B5D231D}"/>
              </a:ext>
            </a:extLst>
          </p:cNvPr>
          <p:cNvSpPr>
            <a:spLocks noGrp="1"/>
          </p:cNvSpPr>
          <p:nvPr>
            <p:ph sz="half" idx="1"/>
          </p:nvPr>
        </p:nvSpPr>
        <p:spPr/>
        <p:txBody>
          <a:bodyPr>
            <a:normAutofit/>
          </a:bodyPr>
          <a:lstStyle/>
          <a:p>
            <a:pPr>
              <a:buFont typeface="Wingdings" panose="05000000000000000000" pitchFamily="2" charset="2"/>
              <a:buChar char="Ø"/>
            </a:pPr>
            <a:r>
              <a:rPr lang="en-US" sz="2000" dirty="0"/>
              <a:t>Training guides and videos are available through </a:t>
            </a:r>
            <a:r>
              <a:rPr lang="en-US" sz="2000" dirty="0" err="1"/>
              <a:t>Cougarweb</a:t>
            </a:r>
            <a:r>
              <a:rPr lang="en-US" sz="2000" dirty="0"/>
              <a:t>.</a:t>
            </a:r>
          </a:p>
          <a:p>
            <a:pPr>
              <a:buFont typeface="Wingdings" panose="05000000000000000000" pitchFamily="2" charset="2"/>
              <a:buChar char="Ø"/>
            </a:pPr>
            <a:r>
              <a:rPr lang="en-US" sz="2000" dirty="0"/>
              <a:t>Click on Resources for Workday from the Home or My Workplace tab.</a:t>
            </a:r>
          </a:p>
          <a:p>
            <a:pPr>
              <a:buFont typeface="Wingdings" panose="05000000000000000000" pitchFamily="2" charset="2"/>
              <a:buChar char="Ø"/>
            </a:pPr>
            <a:r>
              <a:rPr lang="en-US" sz="2000" dirty="0"/>
              <a:t>Select Purchasing from the navigation pane on the left.</a:t>
            </a:r>
          </a:p>
          <a:p>
            <a:pPr>
              <a:buFont typeface="Wingdings" panose="05000000000000000000" pitchFamily="2" charset="2"/>
              <a:buChar char="Ø"/>
            </a:pPr>
            <a:r>
              <a:rPr lang="en-US" sz="2000" dirty="0"/>
              <a:t>You’ll find multiple guides and videos on how to use Workday for all of your purchasing related functions.</a:t>
            </a:r>
          </a:p>
        </p:txBody>
      </p:sp>
      <p:sp>
        <p:nvSpPr>
          <p:cNvPr id="4" name="Content Placeholder 3">
            <a:extLst>
              <a:ext uri="{FF2B5EF4-FFF2-40B4-BE49-F238E27FC236}">
                <a16:creationId xmlns:a16="http://schemas.microsoft.com/office/drawing/2014/main" id="{0E25FABB-C9EE-4A4D-A3B7-BFF5E83BF3E4}"/>
              </a:ext>
            </a:extLst>
          </p:cNvPr>
          <p:cNvSpPr>
            <a:spLocks noGrp="1"/>
          </p:cNvSpPr>
          <p:nvPr>
            <p:ph sz="half" idx="2"/>
          </p:nvPr>
        </p:nvSpPr>
        <p:spPr/>
        <p:txBody>
          <a:bodyPr>
            <a:normAutofit/>
          </a:bodyPr>
          <a:lstStyle/>
          <a:p>
            <a:pPr>
              <a:buFont typeface="Wingdings" panose="05000000000000000000" pitchFamily="2" charset="2"/>
              <a:buChar char="Ø"/>
            </a:pPr>
            <a:r>
              <a:rPr lang="en-US" sz="2000" dirty="0"/>
              <a:t>Questions about Workday purchasing should be directed to Katherine Rios.</a:t>
            </a:r>
          </a:p>
          <a:p>
            <a:pPr>
              <a:buFont typeface="Wingdings" panose="05000000000000000000" pitchFamily="2" charset="2"/>
              <a:buChar char="Ø"/>
            </a:pPr>
            <a:r>
              <a:rPr lang="en-US" sz="2000" dirty="0"/>
              <a:t>Watch for Tip Tuesday emails from Katherine each week and if you are not receiving these you can ask her to add you to the distribution list.  We’re still learning and these tips are how we’re keeping you informed of new functionality or recurring questions that arise.</a:t>
            </a:r>
          </a:p>
        </p:txBody>
      </p:sp>
    </p:spTree>
    <p:extLst>
      <p:ext uri="{BB962C8B-B14F-4D97-AF65-F5344CB8AC3E}">
        <p14:creationId xmlns:p14="http://schemas.microsoft.com/office/powerpoint/2010/main" val="4187224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solidFill>
                  <a:schemeClr val="tx1"/>
                </a:solidFill>
              </a:rPr>
              <a:t>Are there cut-off dates for requisitions?</a:t>
            </a:r>
          </a:p>
        </p:txBody>
      </p:sp>
      <p:sp>
        <p:nvSpPr>
          <p:cNvPr id="5" name="Content Placeholder 4"/>
          <p:cNvSpPr>
            <a:spLocks noGrp="1"/>
          </p:cNvSpPr>
          <p:nvPr>
            <p:ph sz="half" idx="1"/>
          </p:nvPr>
        </p:nvSpPr>
        <p:spPr/>
        <p:txBody>
          <a:bodyPr>
            <a:normAutofit/>
          </a:bodyPr>
          <a:lstStyle/>
          <a:p>
            <a:pPr>
              <a:buFont typeface="Wingdings" panose="05000000000000000000" pitchFamily="2" charset="2"/>
              <a:buChar char="Ø"/>
            </a:pPr>
            <a:r>
              <a:rPr lang="en-US" sz="2400" dirty="0">
                <a:solidFill>
                  <a:schemeClr val="tx1"/>
                </a:solidFill>
              </a:rPr>
              <a:t>What are the various requisition cut-off dates?</a:t>
            </a:r>
          </a:p>
          <a:p>
            <a:pPr lvl="1">
              <a:buFont typeface="Wingdings" panose="05000000000000000000" pitchFamily="2" charset="2"/>
              <a:buChar char="ü"/>
            </a:pPr>
            <a:r>
              <a:rPr lang="en-US" sz="1800" dirty="0">
                <a:solidFill>
                  <a:schemeClr val="tx1"/>
                </a:solidFill>
              </a:rPr>
              <a:t>May 1</a:t>
            </a:r>
            <a:r>
              <a:rPr lang="en-US" sz="1800" baseline="30000" dirty="0">
                <a:solidFill>
                  <a:schemeClr val="tx1"/>
                </a:solidFill>
              </a:rPr>
              <a:t>st</a:t>
            </a:r>
            <a:r>
              <a:rPr lang="en-US" sz="1800" dirty="0">
                <a:solidFill>
                  <a:schemeClr val="tx1"/>
                </a:solidFill>
              </a:rPr>
              <a:t> for purchases over $50,000 that require a bid or board approval</a:t>
            </a:r>
          </a:p>
          <a:p>
            <a:pPr lvl="1">
              <a:buFont typeface="Wingdings" panose="05000000000000000000" pitchFamily="2" charset="2"/>
              <a:buChar char="ü"/>
            </a:pPr>
            <a:r>
              <a:rPr lang="en-US" sz="1800" dirty="0">
                <a:solidFill>
                  <a:schemeClr val="tx1"/>
                </a:solidFill>
              </a:rPr>
              <a:t>July 1st for purchases with long lead time</a:t>
            </a:r>
          </a:p>
          <a:p>
            <a:pPr lvl="1">
              <a:buFont typeface="Wingdings" panose="05000000000000000000" pitchFamily="2" charset="2"/>
              <a:buChar char="ü"/>
            </a:pPr>
            <a:r>
              <a:rPr lang="en-US" sz="1800" dirty="0">
                <a:solidFill>
                  <a:schemeClr val="tx1"/>
                </a:solidFill>
              </a:rPr>
              <a:t>August 10</a:t>
            </a:r>
            <a:r>
              <a:rPr lang="en-US" sz="1800" baseline="30000" dirty="0">
                <a:solidFill>
                  <a:schemeClr val="tx1"/>
                </a:solidFill>
              </a:rPr>
              <a:t>th</a:t>
            </a:r>
            <a:r>
              <a:rPr lang="en-US" sz="1800" dirty="0">
                <a:solidFill>
                  <a:schemeClr val="tx1"/>
                </a:solidFill>
              </a:rPr>
              <a:t> for all others</a:t>
            </a:r>
          </a:p>
          <a:p>
            <a:pPr lvl="1">
              <a:buFont typeface="Wingdings" panose="05000000000000000000" pitchFamily="2" charset="2"/>
              <a:buChar char="ü"/>
            </a:pPr>
            <a:r>
              <a:rPr lang="en-US" sz="1800" dirty="0">
                <a:solidFill>
                  <a:schemeClr val="tx1"/>
                </a:solidFill>
              </a:rPr>
              <a:t>Must be delivered &amp; received by August 31</a:t>
            </a:r>
            <a:r>
              <a:rPr lang="en-US" sz="1800" baseline="30000" dirty="0">
                <a:solidFill>
                  <a:schemeClr val="tx1"/>
                </a:solidFill>
              </a:rPr>
              <a:t>st</a:t>
            </a:r>
            <a:endParaRPr lang="en-US" sz="1800" dirty="0">
              <a:solidFill>
                <a:schemeClr val="tx1"/>
              </a:solidFill>
            </a:endParaRPr>
          </a:p>
          <a:p>
            <a:pPr marL="0" lvl="0" indent="0" algn="ctr">
              <a:buNone/>
            </a:pPr>
            <a:endParaRPr lang="en-US" dirty="0">
              <a:solidFill>
                <a:srgbClr val="800000"/>
              </a:solidFill>
            </a:endParaRPr>
          </a:p>
          <a:p>
            <a:pPr marL="457200" lvl="1" indent="0">
              <a:buNone/>
            </a:pPr>
            <a:endParaRPr lang="en-US" sz="2800" dirty="0">
              <a:ea typeface="+mn-ea"/>
              <a:cs typeface="+mn-cs"/>
            </a:endParaRPr>
          </a:p>
        </p:txBody>
      </p:sp>
      <p:sp>
        <p:nvSpPr>
          <p:cNvPr id="6" name="Content Placeholder 5"/>
          <p:cNvSpPr>
            <a:spLocks noGrp="1"/>
          </p:cNvSpPr>
          <p:nvPr>
            <p:ph sz="half" idx="2"/>
          </p:nvPr>
        </p:nvSpPr>
        <p:spPr/>
        <p:txBody>
          <a:bodyPr>
            <a:normAutofit/>
          </a:bodyPr>
          <a:lstStyle/>
          <a:p>
            <a:pPr lvl="0">
              <a:buFont typeface="Wingdings" panose="05000000000000000000" pitchFamily="2" charset="2"/>
              <a:buChar char="Ø"/>
            </a:pPr>
            <a:r>
              <a:rPr lang="en-US" dirty="0">
                <a:solidFill>
                  <a:schemeClr val="tx1"/>
                </a:solidFill>
              </a:rPr>
              <a:t>New Procurement Planning Guide included with handouts and will be added to the Purchasing Department Intranet page.  Timelines are estimated as each purchase could have unique requirements.  </a:t>
            </a:r>
            <a:r>
              <a:rPr lang="en-US" b="1" dirty="0">
                <a:solidFill>
                  <a:srgbClr val="FF0000"/>
                </a:solidFill>
              </a:rPr>
              <a:t>Get Purchasing involved early to avoid delays!!! </a:t>
            </a:r>
            <a:endParaRPr lang="en-US" sz="1800" b="1" dirty="0">
              <a:solidFill>
                <a:srgbClr val="FF0000"/>
              </a:solidFill>
            </a:endParaRPr>
          </a:p>
          <a:p>
            <a:pPr marL="0" lvl="1">
              <a:buFont typeface="Wingdings" panose="05000000000000000000" pitchFamily="2" charset="2"/>
              <a:buChar char="Ø"/>
            </a:pPr>
            <a:r>
              <a:rPr lang="en-US" sz="1800" dirty="0"/>
              <a:t>Please note, Board meetings are typically not held in July or November, plan accordingly!  The December meeting is generally the first or second Tuesday of the month.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57200"/>
            <a:ext cx="6571343" cy="643280"/>
          </a:xfrm>
        </p:spPr>
        <p:txBody>
          <a:bodyPr>
            <a:normAutofit fontScale="90000"/>
          </a:bodyPr>
          <a:lstStyle/>
          <a:p>
            <a:r>
              <a:rPr lang="en-US" dirty="0">
                <a:solidFill>
                  <a:schemeClr val="tx1"/>
                </a:solidFill>
              </a:rPr>
              <a:t>Purchasing Function Governance</a:t>
            </a:r>
          </a:p>
        </p:txBody>
      </p:sp>
      <p:sp>
        <p:nvSpPr>
          <p:cNvPr id="3" name="Content Placeholder 2"/>
          <p:cNvSpPr>
            <a:spLocks noGrp="1"/>
          </p:cNvSpPr>
          <p:nvPr>
            <p:ph idx="1"/>
          </p:nvPr>
        </p:nvSpPr>
        <p:spPr>
          <a:xfrm>
            <a:off x="685800" y="1219200"/>
            <a:ext cx="6347714" cy="4724400"/>
          </a:xfrm>
        </p:spPr>
        <p:txBody>
          <a:bodyPr>
            <a:normAutofit fontScale="32500" lnSpcReduction="20000"/>
          </a:bodyPr>
          <a:lstStyle/>
          <a:p>
            <a:pPr>
              <a:buFont typeface="Wingdings" panose="05000000000000000000" pitchFamily="2" charset="2"/>
              <a:buChar char="Ø"/>
            </a:pPr>
            <a:r>
              <a:rPr lang="en-US" sz="12800" dirty="0">
                <a:solidFill>
                  <a:schemeClr val="tx1"/>
                </a:solidFill>
              </a:rPr>
              <a:t>Centralized Purchasing</a:t>
            </a:r>
          </a:p>
          <a:p>
            <a:pPr lvl="1">
              <a:buFont typeface="Wingdings" panose="05000000000000000000" pitchFamily="2" charset="2"/>
              <a:buChar char="ü"/>
            </a:pPr>
            <a:r>
              <a:rPr lang="en-US" sz="8000" dirty="0">
                <a:solidFill>
                  <a:schemeClr val="tx1"/>
                </a:solidFill>
              </a:rPr>
              <a:t>Board Policy CF Local</a:t>
            </a:r>
          </a:p>
          <a:p>
            <a:pPr lvl="1">
              <a:buFont typeface="Wingdings" panose="05000000000000000000" pitchFamily="2" charset="2"/>
              <a:buChar char="ü"/>
            </a:pPr>
            <a:r>
              <a:rPr lang="en-US" sz="8000" dirty="0">
                <a:solidFill>
                  <a:schemeClr val="tx1"/>
                </a:solidFill>
              </a:rPr>
              <a:t>Purchasing places all orders for all campuses, department &amp; divisions, with few exceptions</a:t>
            </a:r>
          </a:p>
          <a:p>
            <a:pPr lvl="1">
              <a:buFont typeface="Wingdings" panose="05000000000000000000" pitchFamily="2" charset="2"/>
              <a:buChar char="ü"/>
            </a:pPr>
            <a:r>
              <a:rPr lang="en-US" sz="8000" dirty="0">
                <a:solidFill>
                  <a:schemeClr val="tx1"/>
                </a:solidFill>
              </a:rPr>
              <a:t>All requests must be entered in Workday and routed through the approval path </a:t>
            </a:r>
          </a:p>
          <a:p>
            <a:pPr lvl="1">
              <a:buFont typeface="Wingdings" panose="05000000000000000000" pitchFamily="2" charset="2"/>
              <a:buChar char="ü"/>
            </a:pPr>
            <a:r>
              <a:rPr lang="en-US" sz="8000" dirty="0">
                <a:solidFill>
                  <a:schemeClr val="tx1"/>
                </a:solidFill>
              </a:rPr>
              <a:t>Bid thresholds are determined by the entire District spend</a:t>
            </a:r>
          </a:p>
          <a:p>
            <a:pPr lvl="1">
              <a:buFont typeface="Wingdings" panose="05000000000000000000" pitchFamily="2" charset="2"/>
              <a:buChar char="ü"/>
            </a:pPr>
            <a:r>
              <a:rPr lang="en-US" sz="8000" dirty="0">
                <a:solidFill>
                  <a:schemeClr val="tx1"/>
                </a:solidFill>
              </a:rPr>
              <a:t>Bid solicitations are done on behalf of the entire District</a:t>
            </a:r>
          </a:p>
        </p:txBody>
      </p:sp>
    </p:spTree>
    <p:extLst>
      <p:ext uri="{BB962C8B-B14F-4D97-AF65-F5344CB8AC3E}">
        <p14:creationId xmlns:p14="http://schemas.microsoft.com/office/powerpoint/2010/main" val="837547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7B417-7056-480C-BE27-C68CF90D70C7}"/>
              </a:ext>
            </a:extLst>
          </p:cNvPr>
          <p:cNvSpPr>
            <a:spLocks noGrp="1"/>
          </p:cNvSpPr>
          <p:nvPr>
            <p:ph type="title"/>
          </p:nvPr>
        </p:nvSpPr>
        <p:spPr>
          <a:xfrm>
            <a:off x="731520" y="642594"/>
            <a:ext cx="7680960" cy="1186206"/>
          </a:xfrm>
        </p:spPr>
        <p:txBody>
          <a:bodyPr/>
          <a:lstStyle/>
          <a:p>
            <a:r>
              <a:rPr lang="en-US" dirty="0"/>
              <a:t>Purchasing Function Governance</a:t>
            </a:r>
          </a:p>
        </p:txBody>
      </p:sp>
      <p:sp>
        <p:nvSpPr>
          <p:cNvPr id="4" name="Rectangle 3">
            <a:extLst>
              <a:ext uri="{FF2B5EF4-FFF2-40B4-BE49-F238E27FC236}">
                <a16:creationId xmlns:a16="http://schemas.microsoft.com/office/drawing/2014/main" id="{8CE8C7B8-3309-49A6-BB53-4751E92749E8}"/>
              </a:ext>
            </a:extLst>
          </p:cNvPr>
          <p:cNvSpPr/>
          <p:nvPr/>
        </p:nvSpPr>
        <p:spPr>
          <a:xfrm>
            <a:off x="784860" y="2014194"/>
            <a:ext cx="7574280" cy="3816429"/>
          </a:xfrm>
          <a:prstGeom prst="rect">
            <a:avLst/>
          </a:prstGeom>
        </p:spPr>
        <p:txBody>
          <a:bodyPr wrap="square">
            <a:spAutoFit/>
          </a:bodyPr>
          <a:lstStyle/>
          <a:p>
            <a:pPr marL="522288" lvl="1" indent="-457200">
              <a:buClr>
                <a:prstClr val="black">
                  <a:lumMod val="85000"/>
                  <a:lumOff val="15000"/>
                </a:prstClr>
              </a:buClr>
              <a:buFont typeface="Wingdings" panose="05000000000000000000" pitchFamily="2" charset="2"/>
              <a:buChar char="Ø"/>
            </a:pPr>
            <a:r>
              <a:rPr lang="en-US" sz="3200" dirty="0">
                <a:solidFill>
                  <a:prstClr val="black"/>
                </a:solidFill>
              </a:rPr>
              <a:t>Texas Education Code 44.031</a:t>
            </a:r>
          </a:p>
          <a:p>
            <a:pPr marL="339408" lvl="2" indent="0">
              <a:buClr>
                <a:prstClr val="black">
                  <a:lumMod val="85000"/>
                  <a:lumOff val="15000"/>
                </a:prstClr>
              </a:buClr>
              <a:buNone/>
            </a:pPr>
            <a:r>
              <a:rPr lang="en-US" sz="1400" dirty="0">
                <a:solidFill>
                  <a:prstClr val="black"/>
                </a:solidFill>
              </a:rPr>
              <a:t>(a)  Except as provided by this subchapter, all school district contracts for the purchase of goods and services, except contracts for the purchase of produce or vehicle </a:t>
            </a:r>
            <a:r>
              <a:rPr lang="en-US" sz="1400" dirty="0"/>
              <a:t>fuel,</a:t>
            </a:r>
            <a:r>
              <a:rPr lang="en-US" sz="1400" dirty="0">
                <a:solidFill>
                  <a:srgbClr val="FF0000"/>
                </a:solidFill>
              </a:rPr>
              <a:t> valued at $50,000 or more in the aggregate for each 12-month period shall be made by the method</a:t>
            </a:r>
            <a:r>
              <a:rPr lang="en-US" sz="1400" dirty="0">
                <a:solidFill>
                  <a:prstClr val="black"/>
                </a:solidFill>
              </a:rPr>
              <a:t>, of the following methods, that provides the best value for the district:</a:t>
            </a:r>
          </a:p>
          <a:p>
            <a:pPr marL="339408" lvl="2" indent="0">
              <a:buClr>
                <a:prstClr val="black">
                  <a:lumMod val="85000"/>
                  <a:lumOff val="15000"/>
                </a:prstClr>
              </a:buClr>
              <a:buNone/>
            </a:pPr>
            <a:r>
              <a:rPr lang="en-US" sz="1400" dirty="0">
                <a:solidFill>
                  <a:prstClr val="black"/>
                </a:solidFill>
              </a:rPr>
              <a:t>(1)  competitive bidding for services other than construction services;</a:t>
            </a:r>
          </a:p>
          <a:p>
            <a:pPr marL="339408" lvl="2" indent="0">
              <a:buClr>
                <a:prstClr val="black">
                  <a:lumMod val="85000"/>
                  <a:lumOff val="15000"/>
                </a:prstClr>
              </a:buClr>
              <a:buNone/>
            </a:pPr>
            <a:r>
              <a:rPr lang="en-US" sz="1400" dirty="0">
                <a:solidFill>
                  <a:prstClr val="black"/>
                </a:solidFill>
              </a:rPr>
              <a:t>(2)  competitive sealed proposals for services other than construction services;</a:t>
            </a:r>
          </a:p>
          <a:p>
            <a:pPr marL="339408" lvl="2" indent="0">
              <a:buClr>
                <a:prstClr val="black">
                  <a:lumMod val="85000"/>
                  <a:lumOff val="15000"/>
                </a:prstClr>
              </a:buClr>
              <a:buNone/>
            </a:pPr>
            <a:r>
              <a:rPr lang="en-US" sz="1400" dirty="0">
                <a:solidFill>
                  <a:prstClr val="black"/>
                </a:solidFill>
              </a:rPr>
              <a:t>(3)  a request for proposals, for services other than construction services;</a:t>
            </a:r>
          </a:p>
          <a:p>
            <a:pPr marL="339408" lvl="2" indent="0">
              <a:buClr>
                <a:prstClr val="black">
                  <a:lumMod val="85000"/>
                  <a:lumOff val="15000"/>
                </a:prstClr>
              </a:buClr>
              <a:buNone/>
            </a:pPr>
            <a:r>
              <a:rPr lang="en-US" sz="1400" dirty="0">
                <a:solidFill>
                  <a:prstClr val="black"/>
                </a:solidFill>
              </a:rPr>
              <a:t>(4)  an interlocal contract;</a:t>
            </a:r>
          </a:p>
          <a:p>
            <a:pPr marL="339408" lvl="2" indent="0">
              <a:buClr>
                <a:prstClr val="black">
                  <a:lumMod val="85000"/>
                  <a:lumOff val="15000"/>
                </a:prstClr>
              </a:buClr>
              <a:buNone/>
            </a:pPr>
            <a:r>
              <a:rPr lang="en-US" sz="1400" dirty="0">
                <a:solidFill>
                  <a:prstClr val="black"/>
                </a:solidFill>
              </a:rPr>
              <a:t>(5)  </a:t>
            </a:r>
            <a:r>
              <a:rPr lang="en-US" sz="1400" dirty="0">
                <a:solidFill>
                  <a:srgbClr val="FF0000"/>
                </a:solidFill>
              </a:rPr>
              <a:t>a method provided by Chapter 2269, Government Code, for construction services;</a:t>
            </a:r>
          </a:p>
          <a:p>
            <a:pPr marL="522288" lvl="1" indent="-457200">
              <a:buClr>
                <a:prstClr val="black">
                  <a:lumMod val="85000"/>
                  <a:lumOff val="15000"/>
                </a:prstClr>
              </a:buClr>
              <a:buFont typeface="Wingdings" panose="05000000000000000000" pitchFamily="2" charset="2"/>
              <a:buChar char="Ø"/>
            </a:pPr>
            <a:r>
              <a:rPr lang="en-US" sz="3200" dirty="0">
                <a:solidFill>
                  <a:prstClr val="black"/>
                </a:solidFill>
              </a:rPr>
              <a:t>Government Code 2269 – Construction</a:t>
            </a:r>
          </a:p>
          <a:p>
            <a:pPr marL="522288" lvl="1" indent="-457200">
              <a:buClr>
                <a:prstClr val="black">
                  <a:lumMod val="85000"/>
                  <a:lumOff val="15000"/>
                </a:prstClr>
              </a:buClr>
              <a:buFont typeface="Wingdings" panose="05000000000000000000" pitchFamily="2" charset="2"/>
              <a:buChar char="Ø"/>
            </a:pPr>
            <a:r>
              <a:rPr lang="en-US" sz="3200" dirty="0">
                <a:solidFill>
                  <a:prstClr val="black"/>
                </a:solidFill>
              </a:rPr>
              <a:t>Government Code 2254 </a:t>
            </a:r>
          </a:p>
          <a:p>
            <a:pPr marL="865188" lvl="2" indent="-342900">
              <a:buClr>
                <a:prstClr val="black">
                  <a:lumMod val="85000"/>
                  <a:lumOff val="15000"/>
                </a:prstClr>
              </a:buClr>
              <a:buFont typeface="Wingdings" panose="05000000000000000000" pitchFamily="2" charset="2"/>
              <a:buChar char="ü"/>
            </a:pPr>
            <a:r>
              <a:rPr lang="en-US" sz="2000" dirty="0">
                <a:solidFill>
                  <a:prstClr val="black"/>
                </a:solidFill>
              </a:rPr>
              <a:t>Professional and Consulting Services</a:t>
            </a:r>
          </a:p>
        </p:txBody>
      </p:sp>
    </p:spTree>
    <p:extLst>
      <p:ext uri="{BB962C8B-B14F-4D97-AF65-F5344CB8AC3E}">
        <p14:creationId xmlns:p14="http://schemas.microsoft.com/office/powerpoint/2010/main" val="1831811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805206"/>
          </a:xfrm>
        </p:spPr>
        <p:txBody>
          <a:bodyPr/>
          <a:lstStyle/>
          <a:p>
            <a:r>
              <a:rPr lang="en-US" dirty="0">
                <a:solidFill>
                  <a:schemeClr val="tx1"/>
                </a:solidFill>
              </a:rPr>
              <a:t>Purchasing Thresholds</a:t>
            </a:r>
          </a:p>
        </p:txBody>
      </p:sp>
      <p:sp>
        <p:nvSpPr>
          <p:cNvPr id="3" name="Content Placeholder 2"/>
          <p:cNvSpPr>
            <a:spLocks noGrp="1"/>
          </p:cNvSpPr>
          <p:nvPr>
            <p:ph idx="1"/>
          </p:nvPr>
        </p:nvSpPr>
        <p:spPr>
          <a:xfrm>
            <a:off x="838200" y="1584251"/>
            <a:ext cx="6347714" cy="4615206"/>
          </a:xfrm>
        </p:spPr>
        <p:txBody>
          <a:bodyPr>
            <a:normAutofit fontScale="85000" lnSpcReduction="20000"/>
          </a:bodyPr>
          <a:lstStyle/>
          <a:p>
            <a:pPr>
              <a:buFont typeface="Wingdings" panose="05000000000000000000" pitchFamily="2" charset="2"/>
              <a:buChar char="Ø"/>
            </a:pPr>
            <a:r>
              <a:rPr lang="en-US" sz="2400" dirty="0">
                <a:solidFill>
                  <a:schemeClr val="tx1"/>
                </a:solidFill>
              </a:rPr>
              <a:t>Determined by total purchase, not line item</a:t>
            </a:r>
          </a:p>
          <a:p>
            <a:pPr>
              <a:buFont typeface="Wingdings" panose="05000000000000000000" pitchFamily="2" charset="2"/>
              <a:buChar char="Ø"/>
            </a:pPr>
            <a:r>
              <a:rPr lang="en-US" sz="2400" dirty="0">
                <a:solidFill>
                  <a:schemeClr val="tx1"/>
                </a:solidFill>
              </a:rPr>
              <a:t>Less than $10,000 – one current price quote required from requesting department </a:t>
            </a:r>
          </a:p>
          <a:p>
            <a:pPr>
              <a:buFont typeface="Wingdings" panose="05000000000000000000" pitchFamily="2" charset="2"/>
              <a:buChar char="Ø"/>
            </a:pPr>
            <a:r>
              <a:rPr lang="en-US" sz="2400" dirty="0">
                <a:solidFill>
                  <a:schemeClr val="tx1"/>
                </a:solidFill>
              </a:rPr>
              <a:t>$10,000 - $49,999 – Department or Purchasing obtains t</a:t>
            </a:r>
            <a:r>
              <a:rPr lang="en-US" sz="2400" dirty="0"/>
              <a:t>hree (3) written price </a:t>
            </a:r>
            <a:r>
              <a:rPr lang="en-US" sz="2400" dirty="0">
                <a:solidFill>
                  <a:schemeClr val="tx1"/>
                </a:solidFill>
              </a:rPr>
              <a:t>quotes</a:t>
            </a:r>
          </a:p>
          <a:p>
            <a:pPr lvl="1">
              <a:buFont typeface="Wingdings" panose="05000000000000000000" pitchFamily="2" charset="2"/>
              <a:buChar char="ü"/>
            </a:pPr>
            <a:r>
              <a:rPr lang="en-US" sz="2200" dirty="0">
                <a:solidFill>
                  <a:schemeClr val="tx1"/>
                </a:solidFill>
              </a:rPr>
              <a:t>Allow Purchasing to obtain quotes for goods/services that are annual or involve several departments.</a:t>
            </a:r>
          </a:p>
          <a:p>
            <a:pPr>
              <a:buFont typeface="Wingdings" panose="05000000000000000000" pitchFamily="2" charset="2"/>
              <a:buChar char="Ø"/>
            </a:pPr>
            <a:r>
              <a:rPr lang="en-US" sz="2400" dirty="0">
                <a:solidFill>
                  <a:schemeClr val="tx1"/>
                </a:solidFill>
              </a:rPr>
              <a:t>$50,000 and over – Purchasing solicits formal bids or proposals </a:t>
            </a:r>
          </a:p>
          <a:p>
            <a:pPr lvl="1">
              <a:buFont typeface="Wingdings" panose="05000000000000000000" pitchFamily="2" charset="2"/>
              <a:buChar char="ü"/>
            </a:pPr>
            <a:r>
              <a:rPr lang="en-US" sz="2200" dirty="0">
                <a:solidFill>
                  <a:schemeClr val="tx1"/>
                </a:solidFill>
              </a:rPr>
              <a:t>legal notice requirements apply</a:t>
            </a:r>
          </a:p>
          <a:p>
            <a:pPr marL="0" indent="0">
              <a:buNone/>
            </a:pPr>
            <a:r>
              <a:rPr lang="en-US" sz="2200" dirty="0">
                <a:solidFill>
                  <a:schemeClr val="tx1"/>
                </a:solidFill>
              </a:rPr>
              <a:t>Notes: Purchases for goods &amp; services under contract or purchased through a cooperative only require one price, regardless of cost.  Purchases with grant funds, even Innovation Challenge grant funds, are required to follow Purchasing Procedures.</a:t>
            </a:r>
          </a:p>
        </p:txBody>
      </p:sp>
    </p:spTree>
    <p:extLst>
      <p:ext uri="{BB962C8B-B14F-4D97-AF65-F5344CB8AC3E}">
        <p14:creationId xmlns:p14="http://schemas.microsoft.com/office/powerpoint/2010/main" val="5971161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E3B255CA3A0A0498DAF0858DE0EC5B5" ma:contentTypeVersion="13" ma:contentTypeDescription="Create a new document." ma:contentTypeScope="" ma:versionID="7ba478333e160ec3992acadc72d814f9">
  <xsd:schema xmlns:xsd="http://www.w3.org/2001/XMLSchema" xmlns:xs="http://www.w3.org/2001/XMLSchema" xmlns:p="http://schemas.microsoft.com/office/2006/metadata/properties" xmlns:ns3="2a7a1d8b-b707-4ba6-bac8-cce75b1471fb" xmlns:ns4="08b2ad99-32b1-4a32-8246-18a7a33aef30" targetNamespace="http://schemas.microsoft.com/office/2006/metadata/properties" ma:root="true" ma:fieldsID="e14eb3159a8c5b4bc798e0e3763c84a3" ns3:_="" ns4:_="">
    <xsd:import namespace="2a7a1d8b-b707-4ba6-bac8-cce75b1471fb"/>
    <xsd:import namespace="08b2ad99-32b1-4a32-8246-18a7a33aef3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7a1d8b-b707-4ba6-bac8-cce75b1471f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8b2ad99-32b1-4a32-8246-18a7a33aef3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3F9D34-7A79-411C-B807-2897ED4FFCB0}">
  <ds:schemaRef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www.w3.org/XML/1998/namespace"/>
    <ds:schemaRef ds:uri="2a7a1d8b-b707-4ba6-bac8-cce75b1471fb"/>
    <ds:schemaRef ds:uri="http://purl.org/dc/terms/"/>
    <ds:schemaRef ds:uri="http://schemas.microsoft.com/office/infopath/2007/PartnerControls"/>
    <ds:schemaRef ds:uri="08b2ad99-32b1-4a32-8246-18a7a33aef30"/>
  </ds:schemaRefs>
</ds:datastoreItem>
</file>

<file path=customXml/itemProps2.xml><?xml version="1.0" encoding="utf-8"?>
<ds:datastoreItem xmlns:ds="http://schemas.openxmlformats.org/officeDocument/2006/customXml" ds:itemID="{B9294CD9-E776-4851-8FFF-BCB8E3A80D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7a1d8b-b707-4ba6-bac8-cce75b1471fb"/>
    <ds:schemaRef ds:uri="08b2ad99-32b1-4a32-8246-18a7a33aef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C64AEC7-9240-4C11-AA53-9F555C559B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TM03457510[[fn=Savon]]</Template>
  <TotalTime>7331</TotalTime>
  <Words>3204</Words>
  <Application>Microsoft Office PowerPoint</Application>
  <PresentationFormat>On-screen Show (4:3)</PresentationFormat>
  <Paragraphs>264</Paragraphs>
  <Slides>41</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Garamond</vt:lpstr>
      <vt:lpstr>Wingdings</vt:lpstr>
      <vt:lpstr>Savon</vt:lpstr>
      <vt:lpstr>Purchasing Procedures &amp; Policies Training</vt:lpstr>
      <vt:lpstr>How do I find information about Purchasing?</vt:lpstr>
      <vt:lpstr>Who do I contact in Purchasing?</vt:lpstr>
      <vt:lpstr>Who do I contact in Purchasing?</vt:lpstr>
      <vt:lpstr>How do I access Workday training?</vt:lpstr>
      <vt:lpstr>Are there cut-off dates for requisitions?</vt:lpstr>
      <vt:lpstr>Purchasing Function Governance</vt:lpstr>
      <vt:lpstr>Purchasing Function Governance</vt:lpstr>
      <vt:lpstr>Purchasing Thresholds</vt:lpstr>
      <vt:lpstr>Purchasing Thresholds, cont.</vt:lpstr>
      <vt:lpstr>PowerPoint Presentation</vt:lpstr>
      <vt:lpstr>T-Cards</vt:lpstr>
      <vt:lpstr>Quotes</vt:lpstr>
      <vt:lpstr>PowerPoint Presentation</vt:lpstr>
      <vt:lpstr>Bid/RFP Specifications</vt:lpstr>
      <vt:lpstr>Bid/RFP Specifications, cont.</vt:lpstr>
      <vt:lpstr>Specifications:  Things to consider, cont.</vt:lpstr>
      <vt:lpstr>PowerPoint Presentation</vt:lpstr>
      <vt:lpstr>Specification Resources</vt:lpstr>
      <vt:lpstr>Why do we award to the low bidder?</vt:lpstr>
      <vt:lpstr>Evaluation Criteria, cont.</vt:lpstr>
      <vt:lpstr>Cooperative Purchasing</vt:lpstr>
      <vt:lpstr>Sole Source Purchases</vt:lpstr>
      <vt:lpstr>Open Purchase Orders</vt:lpstr>
      <vt:lpstr>Open Purchase Orders, cont.</vt:lpstr>
      <vt:lpstr>Change Orders</vt:lpstr>
      <vt:lpstr>Invoices That Exceed PO Amount</vt:lpstr>
      <vt:lpstr>Electronic Bidding</vt:lpstr>
      <vt:lpstr>Emergency Purchases</vt:lpstr>
      <vt:lpstr>PowerPoint Presentation</vt:lpstr>
      <vt:lpstr>Signatory Authority</vt:lpstr>
      <vt:lpstr>Receiving</vt:lpstr>
      <vt:lpstr>Receiving, cont.</vt:lpstr>
      <vt:lpstr>Shipping Terms</vt:lpstr>
      <vt:lpstr>Shipping Costs</vt:lpstr>
      <vt:lpstr>Vendor Documentation &amp; Contract Compliance</vt:lpstr>
      <vt:lpstr>Contract Terms &amp; Fiscal Year Terms </vt:lpstr>
      <vt:lpstr>Catering – America To Go (ATG)</vt:lpstr>
      <vt:lpstr>Amazon</vt:lpstr>
      <vt:lpstr>Tools to Use for Free</vt:lpstr>
      <vt:lpstr>Closing Remarks</vt:lpstr>
    </vt:vector>
  </TitlesOfParts>
  <Company>Collin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CCCCD</dc:creator>
  <cp:lastModifiedBy>YVETTE TALLEY</cp:lastModifiedBy>
  <cp:revision>252</cp:revision>
  <cp:lastPrinted>2020-12-08T19:27:47Z</cp:lastPrinted>
  <dcterms:created xsi:type="dcterms:W3CDTF">2010-03-12T18:06:26Z</dcterms:created>
  <dcterms:modified xsi:type="dcterms:W3CDTF">2023-02-08T19:16:23Z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TC300079231033</vt:lpwstr>
  </property>
  <property fmtid="{D5CDD505-2E9C-101B-9397-08002B2CF9AE}" pid="3" name="ContentTypeId">
    <vt:lpwstr>0x010100FE3B255CA3A0A0498DAF0858DE0EC5B5</vt:lpwstr>
  </property>
</Properties>
</file>