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690" r:id="rId5"/>
  </p:sldMasterIdLst>
  <p:notesMasterIdLst>
    <p:notesMasterId r:id="rId48"/>
  </p:notesMasterIdLst>
  <p:sldIdLst>
    <p:sldId id="771" r:id="rId6"/>
    <p:sldId id="832" r:id="rId7"/>
    <p:sldId id="737" r:id="rId8"/>
    <p:sldId id="256" r:id="rId9"/>
    <p:sldId id="806" r:id="rId10"/>
    <p:sldId id="789" r:id="rId11"/>
    <p:sldId id="790" r:id="rId12"/>
    <p:sldId id="798" r:id="rId13"/>
    <p:sldId id="799" r:id="rId14"/>
    <p:sldId id="791" r:id="rId15"/>
    <p:sldId id="828" r:id="rId16"/>
    <p:sldId id="829" r:id="rId17"/>
    <p:sldId id="831" r:id="rId18"/>
    <p:sldId id="794" r:id="rId19"/>
    <p:sldId id="820" r:id="rId20"/>
    <p:sldId id="815" r:id="rId21"/>
    <p:sldId id="796" r:id="rId22"/>
    <p:sldId id="816" r:id="rId23"/>
    <p:sldId id="819" r:id="rId24"/>
    <p:sldId id="797" r:id="rId25"/>
    <p:sldId id="802" r:id="rId26"/>
    <p:sldId id="803" r:id="rId27"/>
    <p:sldId id="805" r:id="rId28"/>
    <p:sldId id="801" r:id="rId29"/>
    <p:sldId id="807" r:id="rId30"/>
    <p:sldId id="808" r:id="rId31"/>
    <p:sldId id="809" r:id="rId32"/>
    <p:sldId id="810" r:id="rId33"/>
    <p:sldId id="817" r:id="rId34"/>
    <p:sldId id="811" r:id="rId35"/>
    <p:sldId id="812" r:id="rId36"/>
    <p:sldId id="813" r:id="rId37"/>
    <p:sldId id="814" r:id="rId38"/>
    <p:sldId id="818" r:id="rId39"/>
    <p:sldId id="821" r:id="rId40"/>
    <p:sldId id="822" r:id="rId41"/>
    <p:sldId id="823" r:id="rId42"/>
    <p:sldId id="824" r:id="rId43"/>
    <p:sldId id="826" r:id="rId44"/>
    <p:sldId id="825" r:id="rId45"/>
    <p:sldId id="827" r:id="rId46"/>
    <p:sldId id="786" r:id="rId47"/>
  </p:sldIdLst>
  <p:sldSz cx="17881600" cy="1005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00679-11B5-93BD-9736-18471634EA0F}" name="Allison Venuto" initials="AV" userId="S::AVenuto@collin.edu::ed6f9df5-bfa2-4aa1-a7fa-0dcb2cfb53da" providerId="AD"/>
  <p188:author id="{D19EBEAA-1458-C15F-E7EA-BB43821A70EB}" name="Mary McClure" initials="MM" userId="S::mmcclure@collin.edu::91dcee9c-6d90-4f93-9bb7-d0f772662985" providerId="AD"/>
  <p188:author id="{E237B3E9-4FFE-AD28-BA32-099675C78AAA}" name="Guest User" initials="GU" userId="S::urn:spo:anon#0b113a2bb18f11cb754cf7cc1b2cbef296c5a88e822d9b7dd1d436ef4b9cd03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2AE7"/>
    <a:srgbClr val="0BB588"/>
    <a:srgbClr val="220F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09"/>
  </p:normalViewPr>
  <p:slideViewPr>
    <p:cSldViewPr snapToGrid="0">
      <p:cViewPr varScale="1">
        <p:scale>
          <a:sx n="98" d="100"/>
          <a:sy n="98" d="100"/>
        </p:scale>
        <p:origin x="2002" y="86"/>
      </p:cViewPr>
      <p:guideLst/>
    </p:cSldViewPr>
  </p:slideViewPr>
  <p:notesTextViewPr>
    <p:cViewPr>
      <p:scale>
        <a:sx n="1" d="1"/>
        <a:sy n="1" d="1"/>
      </p:scale>
      <p:origin x="0" y="0"/>
    </p:cViewPr>
  </p:notesTextViewPr>
  <p:sorterViewPr>
    <p:cViewPr varScale="1">
      <p:scale>
        <a:sx n="100" d="100"/>
        <a:sy n="100" d="100"/>
      </p:scale>
      <p:origin x="0" y="-371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C331C10-D172-4163-84C5-30A6813CE61F}" type="datetimeFigureOut">
              <a:rPr lang="en-US" smtClean="0"/>
              <a:t>12/8/2023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78E0D21-273B-4357-88B7-66982C20395E}" type="slidenum">
              <a:rPr lang="en-US" smtClean="0"/>
              <a:t>‹#›</a:t>
            </a:fld>
            <a:endParaRPr lang="en-US"/>
          </a:p>
        </p:txBody>
      </p:sp>
    </p:spTree>
    <p:extLst>
      <p:ext uri="{BB962C8B-B14F-4D97-AF65-F5344CB8AC3E}">
        <p14:creationId xmlns:p14="http://schemas.microsoft.com/office/powerpoint/2010/main" val="3107192263"/>
      </p:ext>
    </p:extLst>
  </p:cSld>
  <p:clrMap bg1="lt1" tx1="dk1" bg2="lt2" tx2="dk2" accent1="accent1" accent2="accent2" accent3="accent3" accent4="accent4" accent5="accent5" accent6="accent6" hlink="hlink" folHlink="folHlink"/>
  <p:notesStyle>
    <a:lvl1pPr marL="0" algn="l" defTabSz="1316736" rtl="0" eaLnBrk="1" latinLnBrk="0" hangingPunct="1">
      <a:defRPr sz="1728" kern="1200">
        <a:solidFill>
          <a:schemeClr val="tx1"/>
        </a:solidFill>
        <a:latin typeface="+mn-lt"/>
        <a:ea typeface="+mn-ea"/>
        <a:cs typeface="+mn-cs"/>
      </a:defRPr>
    </a:lvl1pPr>
    <a:lvl2pPr marL="658368" algn="l" defTabSz="1316736" rtl="0" eaLnBrk="1" latinLnBrk="0" hangingPunct="1">
      <a:defRPr sz="1728" kern="1200">
        <a:solidFill>
          <a:schemeClr val="tx1"/>
        </a:solidFill>
        <a:latin typeface="+mn-lt"/>
        <a:ea typeface="+mn-ea"/>
        <a:cs typeface="+mn-cs"/>
      </a:defRPr>
    </a:lvl2pPr>
    <a:lvl3pPr marL="1316736" algn="l" defTabSz="1316736" rtl="0" eaLnBrk="1" latinLnBrk="0" hangingPunct="1">
      <a:defRPr sz="1728" kern="1200">
        <a:solidFill>
          <a:schemeClr val="tx1"/>
        </a:solidFill>
        <a:latin typeface="+mn-lt"/>
        <a:ea typeface="+mn-ea"/>
        <a:cs typeface="+mn-cs"/>
      </a:defRPr>
    </a:lvl3pPr>
    <a:lvl4pPr marL="1975104" algn="l" defTabSz="1316736" rtl="0" eaLnBrk="1" latinLnBrk="0" hangingPunct="1">
      <a:defRPr sz="1728" kern="1200">
        <a:solidFill>
          <a:schemeClr val="tx1"/>
        </a:solidFill>
        <a:latin typeface="+mn-lt"/>
        <a:ea typeface="+mn-ea"/>
        <a:cs typeface="+mn-cs"/>
      </a:defRPr>
    </a:lvl4pPr>
    <a:lvl5pPr marL="2633472" algn="l" defTabSz="1316736" rtl="0" eaLnBrk="1" latinLnBrk="0" hangingPunct="1">
      <a:defRPr sz="1728" kern="1200">
        <a:solidFill>
          <a:schemeClr val="tx1"/>
        </a:solidFill>
        <a:latin typeface="+mn-lt"/>
        <a:ea typeface="+mn-ea"/>
        <a:cs typeface="+mn-cs"/>
      </a:defRPr>
    </a:lvl5pPr>
    <a:lvl6pPr marL="3291840" algn="l" defTabSz="1316736" rtl="0" eaLnBrk="1" latinLnBrk="0" hangingPunct="1">
      <a:defRPr sz="1728" kern="1200">
        <a:solidFill>
          <a:schemeClr val="tx1"/>
        </a:solidFill>
        <a:latin typeface="+mn-lt"/>
        <a:ea typeface="+mn-ea"/>
        <a:cs typeface="+mn-cs"/>
      </a:defRPr>
    </a:lvl6pPr>
    <a:lvl7pPr marL="3950208" algn="l" defTabSz="1316736" rtl="0" eaLnBrk="1" latinLnBrk="0" hangingPunct="1">
      <a:defRPr sz="1728" kern="1200">
        <a:solidFill>
          <a:schemeClr val="tx1"/>
        </a:solidFill>
        <a:latin typeface="+mn-lt"/>
        <a:ea typeface="+mn-ea"/>
        <a:cs typeface="+mn-cs"/>
      </a:defRPr>
    </a:lvl7pPr>
    <a:lvl8pPr marL="4608576" algn="l" defTabSz="1316736" rtl="0" eaLnBrk="1" latinLnBrk="0" hangingPunct="1">
      <a:defRPr sz="1728" kern="1200">
        <a:solidFill>
          <a:schemeClr val="tx1"/>
        </a:solidFill>
        <a:latin typeface="+mn-lt"/>
        <a:ea typeface="+mn-ea"/>
        <a:cs typeface="+mn-cs"/>
      </a:defRPr>
    </a:lvl8pPr>
    <a:lvl9pPr marL="5266944" algn="l" defTabSz="1316736" rtl="0" eaLnBrk="1" latinLnBrk="0" hangingPunct="1">
      <a:defRPr sz="17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1213" y="1220788"/>
            <a:ext cx="5856287" cy="32940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7F9C7A-67AF-8C43-9280-0EB4997569A8}" type="slidenum">
              <a:rPr lang="en-US" smtClean="0"/>
              <a:t>3</a:t>
            </a:fld>
            <a:endParaRPr lang="en-US"/>
          </a:p>
        </p:txBody>
      </p:sp>
    </p:spTree>
    <p:extLst>
      <p:ext uri="{BB962C8B-B14F-4D97-AF65-F5344CB8AC3E}">
        <p14:creationId xmlns:p14="http://schemas.microsoft.com/office/powerpoint/2010/main" val="3875442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1213" y="1220788"/>
            <a:ext cx="5856287" cy="32940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7F9C7A-67AF-8C43-9280-0EB4997569A8}" type="slidenum">
              <a:rPr lang="en-US" smtClean="0"/>
              <a:t>42</a:t>
            </a:fld>
            <a:endParaRPr lang="en-US"/>
          </a:p>
        </p:txBody>
      </p:sp>
    </p:spTree>
    <p:extLst>
      <p:ext uri="{BB962C8B-B14F-4D97-AF65-F5344CB8AC3E}">
        <p14:creationId xmlns:p14="http://schemas.microsoft.com/office/powerpoint/2010/main" val="1750318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35200" y="1646133"/>
            <a:ext cx="13411200" cy="3501813"/>
          </a:xfrm>
        </p:spPr>
        <p:txBody>
          <a:bodyPr anchor="b"/>
          <a:lstStyle>
            <a:lvl1pPr algn="ctr">
              <a:defRPr sz="8800"/>
            </a:lvl1pPr>
          </a:lstStyle>
          <a:p>
            <a:r>
              <a:rPr lang="en-US"/>
              <a:t>Click to edit Master title style</a:t>
            </a:r>
          </a:p>
        </p:txBody>
      </p:sp>
      <p:sp>
        <p:nvSpPr>
          <p:cNvPr id="3" name="Subtitle 2"/>
          <p:cNvSpPr>
            <a:spLocks noGrp="1"/>
          </p:cNvSpPr>
          <p:nvPr>
            <p:ph type="subTitle" idx="1"/>
          </p:nvPr>
        </p:nvSpPr>
        <p:spPr>
          <a:xfrm>
            <a:off x="2235200" y="5282989"/>
            <a:ext cx="134112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a:t>Click to edit Master subtitle style</a:t>
            </a:r>
          </a:p>
        </p:txBody>
      </p:sp>
      <p:sp>
        <p:nvSpPr>
          <p:cNvPr id="4" name="Date Placeholder 3"/>
          <p:cNvSpPr>
            <a:spLocks noGrp="1"/>
          </p:cNvSpPr>
          <p:nvPr>
            <p:ph type="dt" sz="half" idx="10"/>
          </p:nvPr>
        </p:nvSpPr>
        <p:spPr/>
        <p:txBody>
          <a:bodyPr/>
          <a:lstStyle/>
          <a:p>
            <a:fld id="{8D0A1508-5F25-4197-AE30-CC402C7E6C5F}"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DE5B2-C1C1-4D63-AA9D-CC4846151D04}" type="slidenum">
              <a:rPr lang="en-US" smtClean="0"/>
              <a:t>‹#›</a:t>
            </a:fld>
            <a:endParaRPr lang="en-US"/>
          </a:p>
        </p:txBody>
      </p:sp>
    </p:spTree>
    <p:extLst>
      <p:ext uri="{BB962C8B-B14F-4D97-AF65-F5344CB8AC3E}">
        <p14:creationId xmlns:p14="http://schemas.microsoft.com/office/powerpoint/2010/main" val="63233066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0A1508-5F25-4197-AE30-CC402C7E6C5F}"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DE5B2-C1C1-4D63-AA9D-CC4846151D04}" type="slidenum">
              <a:rPr lang="en-US" smtClean="0"/>
              <a:t>‹#›</a:t>
            </a:fld>
            <a:endParaRPr lang="en-US"/>
          </a:p>
        </p:txBody>
      </p:sp>
    </p:spTree>
    <p:extLst>
      <p:ext uri="{BB962C8B-B14F-4D97-AF65-F5344CB8AC3E}">
        <p14:creationId xmlns:p14="http://schemas.microsoft.com/office/powerpoint/2010/main" val="180459364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796520" y="535517"/>
            <a:ext cx="3855720"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29360" y="535517"/>
            <a:ext cx="11343640"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0A1508-5F25-4197-AE30-CC402C7E6C5F}"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DE5B2-C1C1-4D63-AA9D-CC4846151D04}" type="slidenum">
              <a:rPr lang="en-US" smtClean="0"/>
              <a:t>‹#›</a:t>
            </a:fld>
            <a:endParaRPr lang="en-US"/>
          </a:p>
        </p:txBody>
      </p:sp>
    </p:spTree>
    <p:extLst>
      <p:ext uri="{BB962C8B-B14F-4D97-AF65-F5344CB8AC3E}">
        <p14:creationId xmlns:p14="http://schemas.microsoft.com/office/powerpoint/2010/main" val="34922471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84A9D4DE-FE24-4D2F-B2C2-7436C3FC826E}"/>
              </a:ext>
            </a:extLst>
          </p:cNvPr>
          <p:cNvSpPr/>
          <p:nvPr userDrawn="1"/>
        </p:nvSpPr>
        <p:spPr>
          <a:xfrm rot="5400000">
            <a:off x="3837090" y="-3837088"/>
            <a:ext cx="7562851" cy="15237027"/>
          </a:xfrm>
          <a:prstGeom prst="rtTriangle">
            <a:avLst/>
          </a:prstGeom>
          <a:solidFill>
            <a:srgbClr val="00529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530" tIns="67264" rIns="134530" bIns="67264" numCol="1" spcCol="0" rtlCol="0" fromWordArt="0" anchor="ctr" anchorCtr="0" forceAA="0" compatLnSpc="1">
            <a:prstTxWarp prst="textNoShape">
              <a:avLst/>
            </a:prstTxWarp>
            <a:noAutofit/>
          </a:bodyPr>
          <a:lstStyle/>
          <a:p>
            <a:pPr algn="ctr"/>
            <a:endParaRPr lang="en-US" sz="4237">
              <a:solidFill>
                <a:schemeClr val="tx1"/>
              </a:solidFill>
            </a:endParaRPr>
          </a:p>
        </p:txBody>
      </p:sp>
      <p:pic>
        <p:nvPicPr>
          <p:cNvPr id="18" name="Picture 17">
            <a:extLst>
              <a:ext uri="{FF2B5EF4-FFF2-40B4-BE49-F238E27FC236}">
                <a16:creationId xmlns:a16="http://schemas.microsoft.com/office/drawing/2014/main" id="{F7B5C589-74CD-47D7-AB03-50B1979509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922" r="26977"/>
          <a:stretch/>
        </p:blipFill>
        <p:spPr>
          <a:xfrm>
            <a:off x="1190647" y="1097640"/>
            <a:ext cx="7801286" cy="7863120"/>
          </a:xfrm>
          <a:prstGeom prst="rect">
            <a:avLst/>
          </a:prstGeom>
        </p:spPr>
      </p:pic>
      <p:sp>
        <p:nvSpPr>
          <p:cNvPr id="20" name="Hexagon 19">
            <a:extLst>
              <a:ext uri="{FF2B5EF4-FFF2-40B4-BE49-F238E27FC236}">
                <a16:creationId xmlns:a16="http://schemas.microsoft.com/office/drawing/2014/main" id="{C27E7A37-CF2D-4D30-BDCC-67132DEA5B31}"/>
              </a:ext>
            </a:extLst>
          </p:cNvPr>
          <p:cNvSpPr/>
          <p:nvPr userDrawn="1"/>
        </p:nvSpPr>
        <p:spPr>
          <a:xfrm rot="5400000">
            <a:off x="2957116" y="2890007"/>
            <a:ext cx="4268346" cy="4278388"/>
          </a:xfrm>
          <a:prstGeom prst="hexagon">
            <a:avLst/>
          </a:prstGeom>
          <a:solidFill>
            <a:schemeClr val="bg1">
              <a:lumMod val="7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13"/>
          </a:p>
        </p:txBody>
      </p:sp>
      <p:pic>
        <p:nvPicPr>
          <p:cNvPr id="16" name="Picture 15" descr="A picture containing drawing&#10;&#10;Description automatically generated">
            <a:extLst>
              <a:ext uri="{FF2B5EF4-FFF2-40B4-BE49-F238E27FC236}">
                <a16:creationId xmlns:a16="http://schemas.microsoft.com/office/drawing/2014/main" id="{4D0A3297-BB76-4D0A-9CC0-5ABE324601A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9104"/>
          <a:stretch/>
        </p:blipFill>
        <p:spPr>
          <a:xfrm>
            <a:off x="3247121" y="5029199"/>
            <a:ext cx="3688336" cy="1315898"/>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D94A523D-55AE-4294-9E62-E836570AF4E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5" t="-371" r="-145" b="49475"/>
          <a:stretch/>
        </p:blipFill>
        <p:spPr>
          <a:xfrm>
            <a:off x="2488231" y="3309332"/>
            <a:ext cx="5054133" cy="1803176"/>
          </a:xfrm>
          <a:prstGeom prst="rect">
            <a:avLst/>
          </a:prstGeom>
        </p:spPr>
      </p:pic>
      <p:cxnSp>
        <p:nvCxnSpPr>
          <p:cNvPr id="26" name="Straight Connector 25">
            <a:extLst>
              <a:ext uri="{FF2B5EF4-FFF2-40B4-BE49-F238E27FC236}">
                <a16:creationId xmlns:a16="http://schemas.microsoft.com/office/drawing/2014/main" id="{E030A7BC-59CA-4E9F-8F36-90397C47F12E}"/>
              </a:ext>
            </a:extLst>
          </p:cNvPr>
          <p:cNvCxnSpPr>
            <a:cxnSpLocks/>
          </p:cNvCxnSpPr>
          <p:nvPr userDrawn="1"/>
        </p:nvCxnSpPr>
        <p:spPr>
          <a:xfrm flipH="1">
            <a:off x="0" y="-1"/>
            <a:ext cx="5588728" cy="2831190"/>
          </a:xfrm>
          <a:prstGeom prst="line">
            <a:avLst/>
          </a:prstGeom>
          <a:ln w="19050">
            <a:solidFill>
              <a:srgbClr val="8EC63F"/>
            </a:solidFill>
          </a:ln>
        </p:spPr>
        <p:style>
          <a:lnRef idx="1">
            <a:schemeClr val="accent6"/>
          </a:lnRef>
          <a:fillRef idx="0">
            <a:schemeClr val="accent6"/>
          </a:fillRef>
          <a:effectRef idx="0">
            <a:schemeClr val="accent6"/>
          </a:effectRef>
          <a:fontRef idx="minor">
            <a:schemeClr val="tx1"/>
          </a:fontRef>
        </p:style>
      </p:cxnSp>
      <p:cxnSp>
        <p:nvCxnSpPr>
          <p:cNvPr id="35" name="Straight Connector 34">
            <a:extLst>
              <a:ext uri="{FF2B5EF4-FFF2-40B4-BE49-F238E27FC236}">
                <a16:creationId xmlns:a16="http://schemas.microsoft.com/office/drawing/2014/main" id="{D492167C-BF4D-4E1C-A9B5-505F8970023E}"/>
              </a:ext>
            </a:extLst>
          </p:cNvPr>
          <p:cNvCxnSpPr>
            <a:cxnSpLocks/>
          </p:cNvCxnSpPr>
          <p:nvPr userDrawn="1"/>
        </p:nvCxnSpPr>
        <p:spPr>
          <a:xfrm flipH="1">
            <a:off x="10753381" y="6737687"/>
            <a:ext cx="7245862" cy="3465095"/>
          </a:xfrm>
          <a:prstGeom prst="line">
            <a:avLst/>
          </a:prstGeom>
          <a:ln w="79375" cap="rnd">
            <a:solidFill>
              <a:srgbClr val="8EC63F"/>
            </a:solidFill>
            <a:beve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6596674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pic>
        <p:nvPicPr>
          <p:cNvPr id="6" name="Picture 5" descr="A picture containing outdoor, building, sitting, large&#10;&#10;Description automatically generated">
            <a:extLst>
              <a:ext uri="{FF2B5EF4-FFF2-40B4-BE49-F238E27FC236}">
                <a16:creationId xmlns:a16="http://schemas.microsoft.com/office/drawing/2014/main" id="{87DB7A1D-8011-4BC3-8282-8169AD33C5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858" t="9325"/>
          <a:stretch/>
        </p:blipFill>
        <p:spPr>
          <a:xfrm>
            <a:off x="2" y="3"/>
            <a:ext cx="9597946" cy="6332873"/>
          </a:xfrm>
          <a:prstGeom prst="rect">
            <a:avLst/>
          </a:prstGeom>
        </p:spPr>
      </p:pic>
      <p:sp>
        <p:nvSpPr>
          <p:cNvPr id="3" name="Right Triangle 2">
            <a:extLst>
              <a:ext uri="{FF2B5EF4-FFF2-40B4-BE49-F238E27FC236}">
                <a16:creationId xmlns:a16="http://schemas.microsoft.com/office/drawing/2014/main" id="{99CA830E-E288-4169-B215-B3B56FF40D32}"/>
              </a:ext>
            </a:extLst>
          </p:cNvPr>
          <p:cNvSpPr/>
          <p:nvPr userDrawn="1"/>
        </p:nvSpPr>
        <p:spPr>
          <a:xfrm rot="5400000" flipH="1">
            <a:off x="3485931" y="-181495"/>
            <a:ext cx="6769099" cy="13710690"/>
          </a:xfrm>
          <a:prstGeom prst="rtTriangle">
            <a:avLst/>
          </a:prstGeom>
          <a:solidFill>
            <a:srgbClr val="00529B"/>
          </a:solidFill>
          <a:ln>
            <a:solidFill>
              <a:srgbClr val="00529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530" tIns="67264" rIns="134530" bIns="67264" numCol="1" spcCol="0" rtlCol="0" fromWordArt="0" anchor="ctr" anchorCtr="0" forceAA="0" compatLnSpc="1">
            <a:prstTxWarp prst="textNoShape">
              <a:avLst/>
            </a:prstTxWarp>
            <a:noAutofit/>
          </a:bodyPr>
          <a:lstStyle/>
          <a:p>
            <a:pPr algn="ctr"/>
            <a:endParaRPr lang="en-US" sz="4237">
              <a:solidFill>
                <a:schemeClr val="tx1"/>
              </a:solidFill>
            </a:endParaRPr>
          </a:p>
        </p:txBody>
      </p:sp>
      <p:cxnSp>
        <p:nvCxnSpPr>
          <p:cNvPr id="4" name="Straight Connector 3">
            <a:extLst>
              <a:ext uri="{FF2B5EF4-FFF2-40B4-BE49-F238E27FC236}">
                <a16:creationId xmlns:a16="http://schemas.microsoft.com/office/drawing/2014/main" id="{AF76557E-5115-41FB-A2CA-0321C0E4605F}"/>
              </a:ext>
            </a:extLst>
          </p:cNvPr>
          <p:cNvCxnSpPr>
            <a:cxnSpLocks/>
          </p:cNvCxnSpPr>
          <p:nvPr userDrawn="1"/>
        </p:nvCxnSpPr>
        <p:spPr>
          <a:xfrm flipH="1">
            <a:off x="5098623" y="21758"/>
            <a:ext cx="4211090" cy="3824685"/>
          </a:xfrm>
          <a:prstGeom prst="line">
            <a:avLst/>
          </a:prstGeom>
          <a:ln w="22225"/>
        </p:spPr>
        <p:style>
          <a:lnRef idx="3">
            <a:schemeClr val="accent6"/>
          </a:lnRef>
          <a:fillRef idx="0">
            <a:schemeClr val="accent6"/>
          </a:fillRef>
          <a:effectRef idx="2">
            <a:schemeClr val="accent6"/>
          </a:effectRef>
          <a:fontRef idx="minor">
            <a:schemeClr val="tx1"/>
          </a:fontRef>
        </p:style>
      </p:cxnSp>
      <p:grpSp>
        <p:nvGrpSpPr>
          <p:cNvPr id="51" name="Group 50">
            <a:extLst>
              <a:ext uri="{FF2B5EF4-FFF2-40B4-BE49-F238E27FC236}">
                <a16:creationId xmlns:a16="http://schemas.microsoft.com/office/drawing/2014/main" id="{312840FA-D034-42D2-BA2F-FF0760215503}"/>
              </a:ext>
            </a:extLst>
          </p:cNvPr>
          <p:cNvGrpSpPr/>
          <p:nvPr userDrawn="1"/>
        </p:nvGrpSpPr>
        <p:grpSpPr>
          <a:xfrm rot="10800000" flipH="1" flipV="1">
            <a:off x="5626818" y="7795123"/>
            <a:ext cx="5628891" cy="3131993"/>
            <a:chOff x="894730" y="5702849"/>
            <a:chExt cx="4316777" cy="2718726"/>
          </a:xfrm>
        </p:grpSpPr>
        <p:cxnSp>
          <p:nvCxnSpPr>
            <p:cNvPr id="29" name="Straight Connector 28">
              <a:extLst>
                <a:ext uri="{FF2B5EF4-FFF2-40B4-BE49-F238E27FC236}">
                  <a16:creationId xmlns:a16="http://schemas.microsoft.com/office/drawing/2014/main" id="{26A26516-488E-48F1-8BF4-B8DB73F7D836}"/>
                </a:ext>
              </a:extLst>
            </p:cNvPr>
            <p:cNvCxnSpPr>
              <a:cxnSpLocks/>
            </p:cNvCxnSpPr>
            <p:nvPr userDrawn="1"/>
          </p:nvCxnSpPr>
          <p:spPr>
            <a:xfrm>
              <a:off x="1462234" y="5702849"/>
              <a:ext cx="3743119" cy="2099648"/>
            </a:xfrm>
            <a:prstGeom prst="line">
              <a:avLst/>
            </a:prstGeom>
            <a:ln w="88900">
              <a:solidFill>
                <a:srgbClr val="8EC63F"/>
              </a:solidFill>
            </a:ln>
          </p:spPr>
          <p:style>
            <a:lnRef idx="1">
              <a:schemeClr val="accent6"/>
            </a:lnRef>
            <a:fillRef idx="0">
              <a:schemeClr val="accent6"/>
            </a:fillRef>
            <a:effectRef idx="0">
              <a:schemeClr val="accent6"/>
            </a:effectRef>
            <a:fontRef idx="minor">
              <a:schemeClr val="tx1"/>
            </a:fontRef>
          </p:style>
        </p:cxnSp>
        <p:cxnSp>
          <p:nvCxnSpPr>
            <p:cNvPr id="30" name="Straight Connector 29">
              <a:extLst>
                <a:ext uri="{FF2B5EF4-FFF2-40B4-BE49-F238E27FC236}">
                  <a16:creationId xmlns:a16="http://schemas.microsoft.com/office/drawing/2014/main" id="{C850FB41-4EC0-4A3F-AA9A-7F3ACA9145C6}"/>
                </a:ext>
              </a:extLst>
            </p:cNvPr>
            <p:cNvCxnSpPr>
              <a:cxnSpLocks/>
            </p:cNvCxnSpPr>
            <p:nvPr userDrawn="1"/>
          </p:nvCxnSpPr>
          <p:spPr>
            <a:xfrm>
              <a:off x="1468388" y="5834283"/>
              <a:ext cx="3743119" cy="2099648"/>
            </a:xfrm>
            <a:prstGeom prst="line">
              <a:avLst/>
            </a:prstGeom>
            <a:ln w="76200">
              <a:solidFill>
                <a:srgbClr val="8EC63F"/>
              </a:solidFill>
            </a:ln>
          </p:spPr>
          <p:style>
            <a:lnRef idx="1">
              <a:schemeClr val="accent6"/>
            </a:lnRef>
            <a:fillRef idx="0">
              <a:schemeClr val="accent6"/>
            </a:fillRef>
            <a:effectRef idx="0">
              <a:schemeClr val="accent6"/>
            </a:effectRef>
            <a:fontRef idx="minor">
              <a:schemeClr val="tx1"/>
            </a:fontRef>
          </p:style>
        </p:cxnSp>
        <p:cxnSp>
          <p:nvCxnSpPr>
            <p:cNvPr id="31" name="Straight Connector 30">
              <a:extLst>
                <a:ext uri="{FF2B5EF4-FFF2-40B4-BE49-F238E27FC236}">
                  <a16:creationId xmlns:a16="http://schemas.microsoft.com/office/drawing/2014/main" id="{1387E905-BBE4-4307-BCAB-ADD7F62D3FC5}"/>
                </a:ext>
              </a:extLst>
            </p:cNvPr>
            <p:cNvCxnSpPr>
              <a:cxnSpLocks/>
            </p:cNvCxnSpPr>
            <p:nvPr userDrawn="1"/>
          </p:nvCxnSpPr>
          <p:spPr>
            <a:xfrm>
              <a:off x="1460604" y="5965717"/>
              <a:ext cx="3743119" cy="2099648"/>
            </a:xfrm>
            <a:prstGeom prst="line">
              <a:avLst/>
            </a:prstGeom>
            <a:ln w="63500">
              <a:solidFill>
                <a:srgbClr val="8EC63F"/>
              </a:solidFill>
            </a:ln>
          </p:spPr>
          <p:style>
            <a:lnRef idx="1">
              <a:schemeClr val="accent6"/>
            </a:lnRef>
            <a:fillRef idx="0">
              <a:schemeClr val="accent6"/>
            </a:fillRef>
            <a:effectRef idx="0">
              <a:schemeClr val="accent6"/>
            </a:effectRef>
            <a:fontRef idx="minor">
              <a:schemeClr val="tx1"/>
            </a:fontRef>
          </p:style>
        </p:cxnSp>
        <p:cxnSp>
          <p:nvCxnSpPr>
            <p:cNvPr id="32" name="Straight Connector 31">
              <a:extLst>
                <a:ext uri="{FF2B5EF4-FFF2-40B4-BE49-F238E27FC236}">
                  <a16:creationId xmlns:a16="http://schemas.microsoft.com/office/drawing/2014/main" id="{49CF399A-71E4-4482-B666-9E556C43DCE4}"/>
                </a:ext>
              </a:extLst>
            </p:cNvPr>
            <p:cNvCxnSpPr>
              <a:cxnSpLocks/>
            </p:cNvCxnSpPr>
            <p:nvPr userDrawn="1"/>
          </p:nvCxnSpPr>
          <p:spPr>
            <a:xfrm>
              <a:off x="1345912" y="6049970"/>
              <a:ext cx="3743119" cy="2099648"/>
            </a:xfrm>
            <a:prstGeom prst="line">
              <a:avLst/>
            </a:prstGeom>
            <a:ln w="50800">
              <a:solidFill>
                <a:srgbClr val="8EC63F"/>
              </a:solidFill>
            </a:ln>
          </p:spPr>
          <p:style>
            <a:lnRef idx="1">
              <a:schemeClr val="accent6"/>
            </a:lnRef>
            <a:fillRef idx="0">
              <a:schemeClr val="accent6"/>
            </a:fillRef>
            <a:effectRef idx="0">
              <a:schemeClr val="accent6"/>
            </a:effectRef>
            <a:fontRef idx="minor">
              <a:schemeClr val="tx1"/>
            </a:fontRef>
          </p:style>
        </p:cxnSp>
        <p:cxnSp>
          <p:nvCxnSpPr>
            <p:cNvPr id="33" name="Straight Connector 32">
              <a:extLst>
                <a:ext uri="{FF2B5EF4-FFF2-40B4-BE49-F238E27FC236}">
                  <a16:creationId xmlns:a16="http://schemas.microsoft.com/office/drawing/2014/main" id="{789EE07F-BFF4-4CDB-BE28-49A2482025AF}"/>
                </a:ext>
              </a:extLst>
            </p:cNvPr>
            <p:cNvCxnSpPr>
              <a:cxnSpLocks/>
            </p:cNvCxnSpPr>
            <p:nvPr userDrawn="1"/>
          </p:nvCxnSpPr>
          <p:spPr>
            <a:xfrm>
              <a:off x="1247787" y="6145222"/>
              <a:ext cx="3743119" cy="2099648"/>
            </a:xfrm>
            <a:prstGeom prst="line">
              <a:avLst/>
            </a:prstGeom>
            <a:ln w="38100">
              <a:solidFill>
                <a:srgbClr val="8EC63F"/>
              </a:solidFill>
            </a:ln>
          </p:spPr>
          <p:style>
            <a:lnRef idx="1">
              <a:schemeClr val="accent6"/>
            </a:lnRef>
            <a:fillRef idx="0">
              <a:schemeClr val="accent6"/>
            </a:fillRef>
            <a:effectRef idx="0">
              <a:schemeClr val="accent6"/>
            </a:effectRef>
            <a:fontRef idx="minor">
              <a:schemeClr val="tx1"/>
            </a:fontRef>
          </p:style>
        </p:cxnSp>
        <p:cxnSp>
          <p:nvCxnSpPr>
            <p:cNvPr id="34" name="Straight Connector 33">
              <a:extLst>
                <a:ext uri="{FF2B5EF4-FFF2-40B4-BE49-F238E27FC236}">
                  <a16:creationId xmlns:a16="http://schemas.microsoft.com/office/drawing/2014/main" id="{DBA2DFA9-A6A1-45AC-89FB-84F78CEDED1F}"/>
                </a:ext>
              </a:extLst>
            </p:cNvPr>
            <p:cNvCxnSpPr>
              <a:cxnSpLocks/>
            </p:cNvCxnSpPr>
            <p:nvPr userDrawn="1"/>
          </p:nvCxnSpPr>
          <p:spPr>
            <a:xfrm>
              <a:off x="1103313" y="6241914"/>
              <a:ext cx="3743119" cy="2099648"/>
            </a:xfrm>
            <a:prstGeom prst="line">
              <a:avLst/>
            </a:prstGeom>
            <a:ln w="25400">
              <a:solidFill>
                <a:srgbClr val="8EC63F"/>
              </a:solidFill>
            </a:ln>
          </p:spPr>
          <p:style>
            <a:lnRef idx="1">
              <a:schemeClr val="accent6"/>
            </a:lnRef>
            <a:fillRef idx="0">
              <a:schemeClr val="accent6"/>
            </a:fillRef>
            <a:effectRef idx="0">
              <a:schemeClr val="accent6"/>
            </a:effectRef>
            <a:fontRef idx="minor">
              <a:schemeClr val="tx1"/>
            </a:fontRef>
          </p:style>
        </p:cxnSp>
        <p:cxnSp>
          <p:nvCxnSpPr>
            <p:cNvPr id="35" name="Straight Connector 34">
              <a:extLst>
                <a:ext uri="{FF2B5EF4-FFF2-40B4-BE49-F238E27FC236}">
                  <a16:creationId xmlns:a16="http://schemas.microsoft.com/office/drawing/2014/main" id="{9C793013-DD29-4114-B691-9342065AC1FF}"/>
                </a:ext>
              </a:extLst>
            </p:cNvPr>
            <p:cNvCxnSpPr>
              <a:cxnSpLocks/>
            </p:cNvCxnSpPr>
            <p:nvPr userDrawn="1"/>
          </p:nvCxnSpPr>
          <p:spPr>
            <a:xfrm>
              <a:off x="894730" y="6321927"/>
              <a:ext cx="3743119" cy="2099648"/>
            </a:xfrm>
            <a:prstGeom prst="line">
              <a:avLst/>
            </a:prstGeom>
            <a:ln w="12700">
              <a:solidFill>
                <a:srgbClr val="8EC63F"/>
              </a:solidFill>
            </a:ln>
          </p:spPr>
          <p:style>
            <a:lnRef idx="1">
              <a:schemeClr val="accent6"/>
            </a:lnRef>
            <a:fillRef idx="0">
              <a:schemeClr val="accent6"/>
            </a:fillRef>
            <a:effectRef idx="0">
              <a:schemeClr val="accent6"/>
            </a:effectRef>
            <a:fontRef idx="minor">
              <a:schemeClr val="tx1"/>
            </a:fontRef>
          </p:style>
        </p:cxnSp>
      </p:grpSp>
      <p:sp>
        <p:nvSpPr>
          <p:cNvPr id="36" name="Right Triangle 35">
            <a:extLst>
              <a:ext uri="{FF2B5EF4-FFF2-40B4-BE49-F238E27FC236}">
                <a16:creationId xmlns:a16="http://schemas.microsoft.com/office/drawing/2014/main" id="{6EF37A87-3C41-4C36-AE57-323A3B7051D2}"/>
              </a:ext>
            </a:extLst>
          </p:cNvPr>
          <p:cNvSpPr/>
          <p:nvPr userDrawn="1"/>
        </p:nvSpPr>
        <p:spPr>
          <a:xfrm rot="5400000" flipH="1">
            <a:off x="1668128" y="5298937"/>
            <a:ext cx="3099081" cy="643533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530" tIns="67264" rIns="134530" bIns="67264" numCol="1" spcCol="0" rtlCol="0" fromWordArt="0" anchor="ctr" anchorCtr="0" forceAA="0" compatLnSpc="1">
            <a:prstTxWarp prst="textNoShape">
              <a:avLst/>
            </a:prstTxWarp>
            <a:noAutofit/>
          </a:bodyPr>
          <a:lstStyle/>
          <a:p>
            <a:pPr algn="ctr"/>
            <a:endParaRPr lang="en-US" sz="4237">
              <a:solidFill>
                <a:schemeClr val="tx1"/>
              </a:solidFill>
            </a:endParaRPr>
          </a:p>
        </p:txBody>
      </p:sp>
      <p:sp>
        <p:nvSpPr>
          <p:cNvPr id="37" name="Rectangle 36">
            <a:extLst>
              <a:ext uri="{FF2B5EF4-FFF2-40B4-BE49-F238E27FC236}">
                <a16:creationId xmlns:a16="http://schemas.microsoft.com/office/drawing/2014/main" id="{F34D54BC-73FA-4D74-8D53-1D118F92AC42}"/>
              </a:ext>
            </a:extLst>
          </p:cNvPr>
          <p:cNvSpPr/>
          <p:nvPr userDrawn="1"/>
        </p:nvSpPr>
        <p:spPr>
          <a:xfrm>
            <a:off x="3536818" y="7348527"/>
            <a:ext cx="4719629" cy="1215815"/>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13"/>
          </a:p>
        </p:txBody>
      </p:sp>
    </p:spTree>
    <p:extLst>
      <p:ext uri="{BB962C8B-B14F-4D97-AF65-F5344CB8AC3E}">
        <p14:creationId xmlns:p14="http://schemas.microsoft.com/office/powerpoint/2010/main" val="181343370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41120" y="3118104"/>
            <a:ext cx="1519936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682240" y="5632704"/>
            <a:ext cx="125171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68055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22651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894080" y="2313432"/>
            <a:ext cx="7778496"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209024" y="2313432"/>
            <a:ext cx="7778496"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24636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31684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27630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0A1508-5F25-4197-AE30-CC402C7E6C5F}"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DE5B2-C1C1-4D63-AA9D-CC4846151D04}" type="slidenum">
              <a:rPr lang="en-US" smtClean="0"/>
              <a:t>‹#›</a:t>
            </a:fld>
            <a:endParaRPr lang="en-US"/>
          </a:p>
        </p:txBody>
      </p:sp>
    </p:spTree>
    <p:extLst>
      <p:ext uri="{BB962C8B-B14F-4D97-AF65-F5344CB8AC3E}">
        <p14:creationId xmlns:p14="http://schemas.microsoft.com/office/powerpoint/2010/main" val="160157715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0047" y="2507617"/>
            <a:ext cx="15422880" cy="4184014"/>
          </a:xfrm>
        </p:spPr>
        <p:txBody>
          <a:bodyPr anchor="b"/>
          <a:lstStyle>
            <a:lvl1pPr>
              <a:defRPr sz="8800"/>
            </a:lvl1pPr>
          </a:lstStyle>
          <a:p>
            <a:r>
              <a:rPr lang="en-US"/>
              <a:t>Click to edit Master title style</a:t>
            </a:r>
          </a:p>
        </p:txBody>
      </p:sp>
      <p:sp>
        <p:nvSpPr>
          <p:cNvPr id="3" name="Text Placeholder 2"/>
          <p:cNvSpPr>
            <a:spLocks noGrp="1"/>
          </p:cNvSpPr>
          <p:nvPr>
            <p:ph type="body" idx="1"/>
          </p:nvPr>
        </p:nvSpPr>
        <p:spPr>
          <a:xfrm>
            <a:off x="1220047" y="6731213"/>
            <a:ext cx="15422880" cy="2200274"/>
          </a:xfrm>
        </p:spPr>
        <p:txBody>
          <a:bodyPr/>
          <a:lstStyle>
            <a:lvl1pPr marL="0" indent="0">
              <a:buNone/>
              <a:defRPr sz="3520">
                <a:solidFill>
                  <a:schemeClr val="tx1">
                    <a:tint val="75000"/>
                  </a:schemeClr>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0A1508-5F25-4197-AE30-CC402C7E6C5F}"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DE5B2-C1C1-4D63-AA9D-CC4846151D04}" type="slidenum">
              <a:rPr lang="en-US" smtClean="0"/>
              <a:t>‹#›</a:t>
            </a:fld>
            <a:endParaRPr lang="en-US"/>
          </a:p>
        </p:txBody>
      </p:sp>
    </p:spTree>
    <p:extLst>
      <p:ext uri="{BB962C8B-B14F-4D97-AF65-F5344CB8AC3E}">
        <p14:creationId xmlns:p14="http://schemas.microsoft.com/office/powerpoint/2010/main" val="64745727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29360" y="2677584"/>
            <a:ext cx="75996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052560" y="2677584"/>
            <a:ext cx="75996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0A1508-5F25-4197-AE30-CC402C7E6C5F}"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EDE5B2-C1C1-4D63-AA9D-CC4846151D04}" type="slidenum">
              <a:rPr lang="en-US" smtClean="0"/>
              <a:t>‹#›</a:t>
            </a:fld>
            <a:endParaRPr lang="en-US"/>
          </a:p>
        </p:txBody>
      </p:sp>
    </p:spTree>
    <p:extLst>
      <p:ext uri="{BB962C8B-B14F-4D97-AF65-F5344CB8AC3E}">
        <p14:creationId xmlns:p14="http://schemas.microsoft.com/office/powerpoint/2010/main" val="255929093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31689" y="535517"/>
            <a:ext cx="15422880" cy="1944159"/>
          </a:xfrm>
        </p:spPr>
        <p:txBody>
          <a:bodyPr/>
          <a:lstStyle/>
          <a:p>
            <a:r>
              <a:rPr lang="en-US"/>
              <a:t>Click to edit Master title style</a:t>
            </a:r>
          </a:p>
        </p:txBody>
      </p:sp>
      <p:sp>
        <p:nvSpPr>
          <p:cNvPr id="3" name="Text Placeholder 2"/>
          <p:cNvSpPr>
            <a:spLocks noGrp="1"/>
          </p:cNvSpPr>
          <p:nvPr>
            <p:ph type="body" idx="1"/>
          </p:nvPr>
        </p:nvSpPr>
        <p:spPr>
          <a:xfrm>
            <a:off x="1231690" y="2465706"/>
            <a:ext cx="7564754"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4" name="Content Placeholder 3"/>
          <p:cNvSpPr>
            <a:spLocks noGrp="1"/>
          </p:cNvSpPr>
          <p:nvPr>
            <p:ph sz="half" idx="2"/>
          </p:nvPr>
        </p:nvSpPr>
        <p:spPr>
          <a:xfrm>
            <a:off x="1231690" y="3674110"/>
            <a:ext cx="7564754"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052560" y="2465706"/>
            <a:ext cx="7602009"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6" name="Content Placeholder 5"/>
          <p:cNvSpPr>
            <a:spLocks noGrp="1"/>
          </p:cNvSpPr>
          <p:nvPr>
            <p:ph sz="quarter" idx="4"/>
          </p:nvPr>
        </p:nvSpPr>
        <p:spPr>
          <a:xfrm>
            <a:off x="9052560" y="3674110"/>
            <a:ext cx="760200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0A1508-5F25-4197-AE30-CC402C7E6C5F}" type="datetimeFigureOut">
              <a:rPr lang="en-US" smtClean="0"/>
              <a:t>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EDE5B2-C1C1-4D63-AA9D-CC4846151D04}" type="slidenum">
              <a:rPr lang="en-US" smtClean="0"/>
              <a:t>‹#›</a:t>
            </a:fld>
            <a:endParaRPr lang="en-US"/>
          </a:p>
        </p:txBody>
      </p:sp>
    </p:spTree>
    <p:extLst>
      <p:ext uri="{BB962C8B-B14F-4D97-AF65-F5344CB8AC3E}">
        <p14:creationId xmlns:p14="http://schemas.microsoft.com/office/powerpoint/2010/main" val="302606890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0A1508-5F25-4197-AE30-CC402C7E6C5F}" type="datetimeFigureOut">
              <a:rPr lang="en-US" smtClean="0"/>
              <a:t>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EDE5B2-C1C1-4D63-AA9D-CC4846151D04}" type="slidenum">
              <a:rPr lang="en-US" smtClean="0"/>
              <a:t>‹#›</a:t>
            </a:fld>
            <a:endParaRPr lang="en-US"/>
          </a:p>
        </p:txBody>
      </p:sp>
    </p:spTree>
    <p:extLst>
      <p:ext uri="{BB962C8B-B14F-4D97-AF65-F5344CB8AC3E}">
        <p14:creationId xmlns:p14="http://schemas.microsoft.com/office/powerpoint/2010/main" val="313653608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0A1508-5F25-4197-AE30-CC402C7E6C5F}" type="datetimeFigureOut">
              <a:rPr lang="en-US" smtClean="0"/>
              <a:t>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EDE5B2-C1C1-4D63-AA9D-CC4846151D04}" type="slidenum">
              <a:rPr lang="en-US" smtClean="0"/>
              <a:t>‹#›</a:t>
            </a:fld>
            <a:endParaRPr lang="en-US"/>
          </a:p>
        </p:txBody>
      </p:sp>
    </p:spTree>
    <p:extLst>
      <p:ext uri="{BB962C8B-B14F-4D97-AF65-F5344CB8AC3E}">
        <p14:creationId xmlns:p14="http://schemas.microsoft.com/office/powerpoint/2010/main" val="211372220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31690" y="670560"/>
            <a:ext cx="5767281" cy="2346960"/>
          </a:xfrm>
        </p:spPr>
        <p:txBody>
          <a:bodyPr anchor="b"/>
          <a:lstStyle>
            <a:lvl1pPr>
              <a:defRPr sz="4693"/>
            </a:lvl1pPr>
          </a:lstStyle>
          <a:p>
            <a:r>
              <a:rPr lang="en-US"/>
              <a:t>Click to edit Master title style</a:t>
            </a:r>
          </a:p>
        </p:txBody>
      </p:sp>
      <p:sp>
        <p:nvSpPr>
          <p:cNvPr id="3" name="Content Placeholder 2"/>
          <p:cNvSpPr>
            <a:spLocks noGrp="1"/>
          </p:cNvSpPr>
          <p:nvPr>
            <p:ph idx="1"/>
          </p:nvPr>
        </p:nvSpPr>
        <p:spPr>
          <a:xfrm>
            <a:off x="7602009" y="1448224"/>
            <a:ext cx="9052560"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31690" y="3017520"/>
            <a:ext cx="576728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8D0A1508-5F25-4197-AE30-CC402C7E6C5F}"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EDE5B2-C1C1-4D63-AA9D-CC4846151D04}" type="slidenum">
              <a:rPr lang="en-US" smtClean="0"/>
              <a:t>‹#›</a:t>
            </a:fld>
            <a:endParaRPr lang="en-US"/>
          </a:p>
        </p:txBody>
      </p:sp>
    </p:spTree>
    <p:extLst>
      <p:ext uri="{BB962C8B-B14F-4D97-AF65-F5344CB8AC3E}">
        <p14:creationId xmlns:p14="http://schemas.microsoft.com/office/powerpoint/2010/main" val="191669464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31690" y="670560"/>
            <a:ext cx="5767281" cy="2346960"/>
          </a:xfrm>
        </p:spPr>
        <p:txBody>
          <a:bodyPr anchor="b"/>
          <a:lstStyle>
            <a:lvl1pPr>
              <a:defRPr sz="4693"/>
            </a:lvl1pPr>
          </a:lstStyle>
          <a:p>
            <a:r>
              <a:rPr lang="en-US"/>
              <a:t>Click to edit Master title style</a:t>
            </a:r>
          </a:p>
        </p:txBody>
      </p:sp>
      <p:sp>
        <p:nvSpPr>
          <p:cNvPr id="3" name="Picture Placeholder 2"/>
          <p:cNvSpPr>
            <a:spLocks noGrp="1" noChangeAspect="1"/>
          </p:cNvSpPr>
          <p:nvPr>
            <p:ph type="pic" idx="1"/>
          </p:nvPr>
        </p:nvSpPr>
        <p:spPr>
          <a:xfrm>
            <a:off x="7602009" y="1448224"/>
            <a:ext cx="9052560" cy="7147983"/>
          </a:xfrm>
        </p:spPr>
        <p:txBody>
          <a:bodyPr anchor="t"/>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r>
              <a:rPr lang="en-US"/>
              <a:t>Click icon to add picture</a:t>
            </a:r>
          </a:p>
        </p:txBody>
      </p:sp>
      <p:sp>
        <p:nvSpPr>
          <p:cNvPr id="4" name="Text Placeholder 3"/>
          <p:cNvSpPr>
            <a:spLocks noGrp="1"/>
          </p:cNvSpPr>
          <p:nvPr>
            <p:ph type="body" sz="half" idx="2"/>
          </p:nvPr>
        </p:nvSpPr>
        <p:spPr>
          <a:xfrm>
            <a:off x="1231690" y="3017520"/>
            <a:ext cx="576728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8D0A1508-5F25-4197-AE30-CC402C7E6C5F}"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EDE5B2-C1C1-4D63-AA9D-CC4846151D04}" type="slidenum">
              <a:rPr lang="en-US" smtClean="0"/>
              <a:t>‹#›</a:t>
            </a:fld>
            <a:endParaRPr lang="en-US"/>
          </a:p>
        </p:txBody>
      </p:sp>
    </p:spTree>
    <p:extLst>
      <p:ext uri="{BB962C8B-B14F-4D97-AF65-F5344CB8AC3E}">
        <p14:creationId xmlns:p14="http://schemas.microsoft.com/office/powerpoint/2010/main" val="177437528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29360" y="535517"/>
            <a:ext cx="15422880"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29360" y="2677584"/>
            <a:ext cx="1542288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29360" y="9322647"/>
            <a:ext cx="402336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8D0A1508-5F25-4197-AE30-CC402C7E6C5F}" type="datetimeFigureOut">
              <a:rPr lang="en-US" smtClean="0"/>
              <a:t>12/8/2023</a:t>
            </a:fld>
            <a:endParaRPr lang="en-US"/>
          </a:p>
        </p:txBody>
      </p:sp>
      <p:sp>
        <p:nvSpPr>
          <p:cNvPr id="5" name="Footer Placeholder 4"/>
          <p:cNvSpPr>
            <a:spLocks noGrp="1"/>
          </p:cNvSpPr>
          <p:nvPr>
            <p:ph type="ftr" sz="quarter" idx="3"/>
          </p:nvPr>
        </p:nvSpPr>
        <p:spPr>
          <a:xfrm>
            <a:off x="5923280" y="9322647"/>
            <a:ext cx="6035040"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628880" y="9322647"/>
            <a:ext cx="4023360" cy="535517"/>
          </a:xfrm>
          <a:prstGeom prst="rect">
            <a:avLst/>
          </a:prstGeom>
        </p:spPr>
        <p:txBody>
          <a:bodyPr vert="horz" lIns="91440" tIns="45720" rIns="91440" bIns="45720" rtlCol="0" anchor="ctr"/>
          <a:lstStyle>
            <a:lvl1pPr algn="r">
              <a:defRPr sz="1760">
                <a:solidFill>
                  <a:schemeClr val="tx1">
                    <a:tint val="75000"/>
                  </a:schemeClr>
                </a:solidFill>
              </a:defRPr>
            </a:lvl1pPr>
          </a:lstStyle>
          <a:p>
            <a:fld id="{7CEDE5B2-C1C1-4D63-AA9D-CC4846151D04}" type="slidenum">
              <a:rPr lang="en-US" smtClean="0"/>
              <a:t>‹#›</a:t>
            </a:fld>
            <a:endParaRPr lang="en-US"/>
          </a:p>
        </p:txBody>
      </p:sp>
    </p:spTree>
    <p:extLst>
      <p:ext uri="{BB962C8B-B14F-4D97-AF65-F5344CB8AC3E}">
        <p14:creationId xmlns:p14="http://schemas.microsoft.com/office/powerpoint/2010/main" val="333022549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hdr="0" ftr="0" dt="0"/>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94080" y="402336"/>
            <a:ext cx="1609344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894080" y="2313432"/>
            <a:ext cx="160934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079744" y="9354312"/>
            <a:ext cx="5722112"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94080" y="9354312"/>
            <a:ext cx="4112768"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12/8/2023</a:t>
            </a:fld>
            <a:endParaRPr lang="en-US"/>
          </a:p>
        </p:txBody>
      </p:sp>
      <p:sp>
        <p:nvSpPr>
          <p:cNvPr id="6" name="Holder 6"/>
          <p:cNvSpPr>
            <a:spLocks noGrp="1"/>
          </p:cNvSpPr>
          <p:nvPr>
            <p:ph type="sldNum" sz="quarter" idx="7"/>
          </p:nvPr>
        </p:nvSpPr>
        <p:spPr>
          <a:xfrm>
            <a:off x="12874752" y="9354312"/>
            <a:ext cx="4112768"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6068903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inside.collin.edu/purchasing/forms.html" TargetMode="External"/><Relationship Id="rId2" Type="http://schemas.openxmlformats.org/officeDocument/2006/relationships/hyperlink" Target="https://inside.collin.edu/workday/purchasing.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procurement.opengov.com/signu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inside.collin.edu/purchasing/OpenGov%20Project%20Request.html" TargetMode="External"/><Relationship Id="rId2" Type="http://schemas.openxmlformats.org/officeDocument/2006/relationships/hyperlink" Target="https://procurement.opengov.com/signu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inside.collin.edu/purchasing/Legal%20Review%20of%20Agreements.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inside.collin.edu/purchasing/general_procedures.html#Cooperativ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inside.collin.edu/purchasing/general_procedures.html#SoleSourcePurchase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hyperlink" Target="http://inside.collin.edu/purchasing/staff.html" TargetMode="External"/><Relationship Id="rId4" Type="http://schemas.openxmlformats.org/officeDocument/2006/relationships/hyperlink" Target="https://inside.collin.edu/workday/purchasing.htm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steve.tillman@collin.edu" TargetMode="External"/><Relationship Id="rId2" Type="http://schemas.openxmlformats.org/officeDocument/2006/relationships/hyperlink" Target="mailto:vivian.bordon@americatogo.co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mailto:steve.tillman@collin.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procurated.com/" TargetMode="External"/><Relationship Id="rId2" Type="http://schemas.openxmlformats.org/officeDocument/2006/relationships/hyperlink" Target="https://www.withpavilion.com/" TargetMode="External"/><Relationship Id="rId1" Type="http://schemas.openxmlformats.org/officeDocument/2006/relationships/slideLayout" Target="../slideLayouts/slideLayout2.xml"/><Relationship Id="rId6" Type="http://schemas.openxmlformats.org/officeDocument/2006/relationships/hyperlink" Target="https://creativecommons.org/licenses/by-nc/3.0/" TargetMode="External"/><Relationship Id="rId5" Type="http://schemas.openxmlformats.org/officeDocument/2006/relationships/hyperlink" Target="https://freepngimg.com/png/27143-toolbox-transparent" TargetMode="Externa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2" Type="http://schemas.openxmlformats.org/officeDocument/2006/relationships/hyperlink" Target="http://inside.collin.edu/purchasing/index.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1F7A4F-E7E7-3CED-BA56-2EC8698AFD4B}"/>
              </a:ext>
            </a:extLst>
          </p:cNvPr>
          <p:cNvSpPr txBox="1"/>
          <p:nvPr/>
        </p:nvSpPr>
        <p:spPr>
          <a:xfrm>
            <a:off x="9358835" y="4216235"/>
            <a:ext cx="7994651" cy="3415935"/>
          </a:xfrm>
          <a:prstGeom prst="rect">
            <a:avLst/>
          </a:prstGeom>
          <a:noFill/>
        </p:spPr>
        <p:txBody>
          <a:bodyPr wrap="square" rtlCol="0">
            <a:spAutoFit/>
          </a:bodyPr>
          <a:lstStyle/>
          <a:p>
            <a:pPr algn="ctr"/>
            <a:r>
              <a:rPr lang="en-US" sz="7199" b="1" dirty="0">
                <a:solidFill>
                  <a:schemeClr val="tx1">
                    <a:lumMod val="85000"/>
                    <a:lumOff val="15000"/>
                  </a:schemeClr>
                </a:solidFill>
                <a:latin typeface="Calibri" panose="020F0502020204030204" pitchFamily="34" charset="0"/>
                <a:cs typeface="Calibri" panose="020F0502020204030204" pitchFamily="34" charset="0"/>
              </a:rPr>
              <a:t>Purchasing Procedures Training</a:t>
            </a:r>
          </a:p>
          <a:p>
            <a:pPr algn="ctr"/>
            <a:r>
              <a:rPr lang="en-US" sz="7199" b="1" dirty="0">
                <a:solidFill>
                  <a:schemeClr val="tx1">
                    <a:lumMod val="85000"/>
                    <a:lumOff val="15000"/>
                  </a:schemeClr>
                </a:solidFill>
                <a:latin typeface="Calibri" panose="020F0502020204030204" pitchFamily="34" charset="0"/>
                <a:cs typeface="Calibri" panose="020F0502020204030204" pitchFamily="34" charset="0"/>
              </a:rPr>
              <a:t>2023-2024</a:t>
            </a:r>
          </a:p>
        </p:txBody>
      </p:sp>
    </p:spTree>
    <p:extLst>
      <p:ext uri="{BB962C8B-B14F-4D97-AF65-F5344CB8AC3E}">
        <p14:creationId xmlns:p14="http://schemas.microsoft.com/office/powerpoint/2010/main" val="501903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E08A9-FE95-4F2C-A305-E87FA6C77632}"/>
              </a:ext>
            </a:extLst>
          </p:cNvPr>
          <p:cNvSpPr>
            <a:spLocks noGrp="1"/>
          </p:cNvSpPr>
          <p:nvPr>
            <p:ph type="ctrTitle"/>
          </p:nvPr>
        </p:nvSpPr>
        <p:spPr>
          <a:xfrm>
            <a:off x="1303867" y="1149928"/>
            <a:ext cx="7990840" cy="2272145"/>
          </a:xfrm>
        </p:spPr>
        <p:txBody>
          <a:bodyPr>
            <a:normAutofit/>
          </a:bodyPr>
          <a:lstStyle/>
          <a:p>
            <a:pPr algn="l"/>
            <a:r>
              <a:rPr lang="en-US" sz="4800" u="sng" dirty="0">
                <a:solidFill>
                  <a:schemeClr val="accent1">
                    <a:lumMod val="75000"/>
                  </a:schemeClr>
                </a:solidFill>
                <a:latin typeface="Arial Narrow" panose="020B0606020202030204" pitchFamily="34" charset="0"/>
              </a:rPr>
              <a:t>Purchasing Thresholds</a:t>
            </a:r>
            <a:br>
              <a:rPr lang="en-US" u="sng" dirty="0">
                <a:solidFill>
                  <a:schemeClr val="accent1">
                    <a:lumMod val="75000"/>
                  </a:schemeClr>
                </a:solidFill>
                <a:latin typeface="Arial Narrow" panose="020B0606020202030204" pitchFamily="34" charset="0"/>
              </a:rPr>
            </a:br>
            <a:endParaRPr lang="en-US" u="sng" dirty="0">
              <a:solidFill>
                <a:schemeClr val="accent1">
                  <a:lumMod val="75000"/>
                </a:schemeClr>
              </a:solidFill>
              <a:latin typeface="Arial Narrow" panose="020B0606020202030204" pitchFamily="34" charset="0"/>
            </a:endParaRPr>
          </a:p>
        </p:txBody>
      </p:sp>
      <p:sp>
        <p:nvSpPr>
          <p:cNvPr id="3" name="Subtitle 2">
            <a:extLst>
              <a:ext uri="{FF2B5EF4-FFF2-40B4-BE49-F238E27FC236}">
                <a16:creationId xmlns:a16="http://schemas.microsoft.com/office/drawing/2014/main" id="{2B9BB061-FB59-4FD9-9D7A-97D11267E42F}"/>
              </a:ext>
            </a:extLst>
          </p:cNvPr>
          <p:cNvSpPr>
            <a:spLocks noGrp="1"/>
          </p:cNvSpPr>
          <p:nvPr>
            <p:ph type="subTitle" idx="1"/>
          </p:nvPr>
        </p:nvSpPr>
        <p:spPr>
          <a:xfrm>
            <a:off x="1438580" y="2992581"/>
            <a:ext cx="14592370" cy="7127185"/>
          </a:xfrm>
        </p:spPr>
        <p:txBody>
          <a:bodyPr numCol="1">
            <a:normAutofit fontScale="77500" lnSpcReduction="20000"/>
          </a:bodyPr>
          <a:lstStyle/>
          <a:p>
            <a:pPr marL="182880" lvl="0" indent="-182880" algn="l" defTabSz="914400">
              <a:lnSpc>
                <a:spcPct val="100000"/>
              </a:lnSpc>
              <a:spcBef>
                <a:spcPts val="900"/>
              </a:spcBef>
              <a:buClr>
                <a:prstClr val="black">
                  <a:lumMod val="85000"/>
                  <a:lumOff val="15000"/>
                </a:prstClr>
              </a:buClr>
              <a:buFont typeface="Wingdings" panose="05000000000000000000" pitchFamily="2" charset="2"/>
              <a:buChar char="Ø"/>
            </a:pPr>
            <a:r>
              <a:rPr lang="en-US" sz="3600" dirty="0">
                <a:solidFill>
                  <a:prstClr val="black"/>
                </a:solidFill>
                <a:latin typeface="Calibri" panose="020F0502020204030204" pitchFamily="34" charset="0"/>
                <a:cs typeface="Calibri" panose="020F0502020204030204" pitchFamily="34" charset="0"/>
              </a:rPr>
              <a:t>Determined by total purchase, not line item</a:t>
            </a:r>
          </a:p>
          <a:p>
            <a:pPr marL="182880" lvl="0" indent="-182880" algn="l" defTabSz="914400">
              <a:lnSpc>
                <a:spcPct val="100000"/>
              </a:lnSpc>
              <a:spcBef>
                <a:spcPts val="900"/>
              </a:spcBef>
              <a:buClr>
                <a:prstClr val="black">
                  <a:lumMod val="85000"/>
                  <a:lumOff val="15000"/>
                </a:prstClr>
              </a:buClr>
              <a:buFont typeface="Wingdings" panose="05000000000000000000" pitchFamily="2" charset="2"/>
              <a:buChar char="Ø"/>
            </a:pPr>
            <a:r>
              <a:rPr lang="en-US" sz="3600" dirty="0">
                <a:solidFill>
                  <a:prstClr val="black"/>
                </a:solidFill>
                <a:latin typeface="Calibri" panose="020F0502020204030204" pitchFamily="34" charset="0"/>
                <a:cs typeface="Calibri" panose="020F0502020204030204" pitchFamily="34" charset="0"/>
              </a:rPr>
              <a:t>Less than $10,000 – one current price quote required from requesting department </a:t>
            </a:r>
          </a:p>
          <a:p>
            <a:pPr marL="182880" lvl="0" indent="-182880" algn="l" defTabSz="914400">
              <a:lnSpc>
                <a:spcPct val="100000"/>
              </a:lnSpc>
              <a:spcBef>
                <a:spcPts val="900"/>
              </a:spcBef>
              <a:buClr>
                <a:prstClr val="black">
                  <a:lumMod val="85000"/>
                  <a:lumOff val="15000"/>
                </a:prstClr>
              </a:buClr>
              <a:buFont typeface="Wingdings" panose="05000000000000000000" pitchFamily="2" charset="2"/>
              <a:buChar char="Ø"/>
            </a:pPr>
            <a:r>
              <a:rPr lang="en-US" sz="3600" dirty="0">
                <a:solidFill>
                  <a:prstClr val="black"/>
                </a:solidFill>
                <a:latin typeface="Calibri" panose="020F0502020204030204" pitchFamily="34" charset="0"/>
                <a:cs typeface="Calibri" panose="020F0502020204030204" pitchFamily="34" charset="0"/>
              </a:rPr>
              <a:t>$10,000 - $49,999 – Department or Purchasing obtains three (3) written price quotes</a:t>
            </a:r>
          </a:p>
          <a:p>
            <a:pPr marL="457200" lvl="1" indent="-182880" algn="l" defTabSz="914400">
              <a:lnSpc>
                <a:spcPct val="100000"/>
              </a:lnSpc>
              <a:spcBef>
                <a:spcPts val="500"/>
              </a:spcBef>
              <a:buClr>
                <a:prstClr val="black">
                  <a:lumMod val="85000"/>
                  <a:lumOff val="15000"/>
                </a:prstClr>
              </a:buClr>
              <a:buFont typeface="Wingdings" panose="05000000000000000000" pitchFamily="2" charset="2"/>
              <a:buChar char="ü"/>
            </a:pPr>
            <a:r>
              <a:rPr lang="en-US" sz="3600" dirty="0">
                <a:solidFill>
                  <a:prstClr val="black"/>
                </a:solidFill>
                <a:latin typeface="Calibri" panose="020F0502020204030204" pitchFamily="34" charset="0"/>
                <a:cs typeface="Calibri" panose="020F0502020204030204" pitchFamily="34" charset="0"/>
              </a:rPr>
              <a:t>Allow Purchasing to obtain quotes for goods/services that are annual or involve several departments.</a:t>
            </a:r>
          </a:p>
          <a:p>
            <a:pPr marL="182880" lvl="0" indent="-182880" algn="l" defTabSz="914400">
              <a:lnSpc>
                <a:spcPct val="100000"/>
              </a:lnSpc>
              <a:spcBef>
                <a:spcPts val="900"/>
              </a:spcBef>
              <a:buClr>
                <a:prstClr val="black">
                  <a:lumMod val="85000"/>
                  <a:lumOff val="15000"/>
                </a:prstClr>
              </a:buClr>
              <a:buFont typeface="Wingdings" panose="05000000000000000000" pitchFamily="2" charset="2"/>
              <a:buChar char="Ø"/>
            </a:pPr>
            <a:r>
              <a:rPr lang="en-US" sz="3600" dirty="0">
                <a:solidFill>
                  <a:prstClr val="black"/>
                </a:solidFill>
                <a:latin typeface="Calibri" panose="020F0502020204030204" pitchFamily="34" charset="0"/>
                <a:cs typeface="Calibri" panose="020F0502020204030204" pitchFamily="34" charset="0"/>
              </a:rPr>
              <a:t>$50,000 and over – Purchasing solicits formal bids or proposals </a:t>
            </a:r>
          </a:p>
          <a:p>
            <a:pPr marL="457200" lvl="1" indent="-182880" algn="l" defTabSz="914400">
              <a:lnSpc>
                <a:spcPct val="100000"/>
              </a:lnSpc>
              <a:spcBef>
                <a:spcPts val="500"/>
              </a:spcBef>
              <a:buClr>
                <a:prstClr val="black">
                  <a:lumMod val="85000"/>
                  <a:lumOff val="15000"/>
                </a:prstClr>
              </a:buClr>
              <a:buFont typeface="Wingdings" panose="05000000000000000000" pitchFamily="2" charset="2"/>
              <a:buChar char="ü"/>
            </a:pPr>
            <a:r>
              <a:rPr lang="en-US" sz="3600" dirty="0">
                <a:solidFill>
                  <a:prstClr val="black"/>
                </a:solidFill>
                <a:latin typeface="Calibri" panose="020F0502020204030204" pitchFamily="34" charset="0"/>
                <a:cs typeface="Calibri" panose="020F0502020204030204" pitchFamily="34" charset="0"/>
              </a:rPr>
              <a:t>legal notice requirements apply</a:t>
            </a:r>
          </a:p>
          <a:p>
            <a:pPr marL="182880" lvl="0" indent="-182880" algn="l" defTabSz="914400">
              <a:lnSpc>
                <a:spcPct val="100000"/>
              </a:lnSpc>
              <a:spcBef>
                <a:spcPts val="900"/>
              </a:spcBef>
              <a:buClr>
                <a:prstClr val="black">
                  <a:lumMod val="85000"/>
                  <a:lumOff val="15000"/>
                </a:prstClr>
              </a:buClr>
              <a:buFont typeface="Wingdings" panose="05000000000000000000" pitchFamily="2" charset="2"/>
              <a:buChar char="Ø"/>
            </a:pPr>
            <a:r>
              <a:rPr lang="en-US" sz="3600" dirty="0">
                <a:solidFill>
                  <a:prstClr val="black"/>
                </a:solidFill>
                <a:latin typeface="Calibri" panose="020F0502020204030204" pitchFamily="34" charset="0"/>
                <a:cs typeface="Calibri" panose="020F0502020204030204" pitchFamily="34" charset="0"/>
              </a:rPr>
              <a:t>All expenditures of $100,000 or more must have Board approval before a purchase order is processed</a:t>
            </a:r>
          </a:p>
          <a:p>
            <a:pPr marL="182880" lvl="0" indent="-182880" algn="l" defTabSz="914400">
              <a:lnSpc>
                <a:spcPct val="100000"/>
              </a:lnSpc>
              <a:spcBef>
                <a:spcPts val="900"/>
              </a:spcBef>
              <a:buClr>
                <a:prstClr val="black">
                  <a:lumMod val="85000"/>
                  <a:lumOff val="15000"/>
                </a:prstClr>
              </a:buClr>
              <a:buFont typeface="Wingdings" panose="05000000000000000000" pitchFamily="2" charset="2"/>
              <a:buChar char="Ø"/>
            </a:pPr>
            <a:r>
              <a:rPr lang="en-US" sz="3600" dirty="0">
                <a:solidFill>
                  <a:prstClr val="black"/>
                </a:solidFill>
                <a:latin typeface="Calibri" panose="020F0502020204030204" pitchFamily="34" charset="0"/>
                <a:cs typeface="Calibri" panose="020F0502020204030204" pitchFamily="34" charset="0"/>
              </a:rPr>
              <a:t>Board approval of the Budget does not mean that the Board has approved the purchase</a:t>
            </a:r>
          </a:p>
          <a:p>
            <a:pPr marL="182880" lvl="0" indent="-182880" algn="l" defTabSz="914400">
              <a:lnSpc>
                <a:spcPct val="100000"/>
              </a:lnSpc>
              <a:spcBef>
                <a:spcPts val="900"/>
              </a:spcBef>
              <a:buClr>
                <a:prstClr val="black">
                  <a:lumMod val="85000"/>
                  <a:lumOff val="15000"/>
                </a:prstClr>
              </a:buClr>
              <a:buFont typeface="Wingdings" panose="05000000000000000000" pitchFamily="2" charset="2"/>
              <a:buChar char="Ø"/>
            </a:pPr>
            <a:r>
              <a:rPr lang="en-US" sz="3600" dirty="0">
                <a:solidFill>
                  <a:prstClr val="black"/>
                </a:solidFill>
                <a:latin typeface="Calibri" panose="020F0502020204030204" pitchFamily="34" charset="0"/>
                <a:cs typeface="Calibri" panose="020F0502020204030204" pitchFamily="34" charset="0"/>
              </a:rPr>
              <a:t>Thresholds are determined by the aggregated amount spent within a fiscal year, District-wide</a:t>
            </a:r>
          </a:p>
          <a:p>
            <a:pPr marL="182880" lvl="0" indent="-182880" algn="l" defTabSz="914400">
              <a:lnSpc>
                <a:spcPct val="100000"/>
              </a:lnSpc>
              <a:spcBef>
                <a:spcPts val="900"/>
              </a:spcBef>
              <a:buClr>
                <a:prstClr val="black">
                  <a:lumMod val="85000"/>
                  <a:lumOff val="15000"/>
                </a:prstClr>
              </a:buClr>
              <a:buFont typeface="Wingdings" panose="05000000000000000000" pitchFamily="2" charset="2"/>
              <a:buChar char="Ø"/>
            </a:pPr>
            <a:r>
              <a:rPr lang="en-US" sz="3600" dirty="0">
                <a:solidFill>
                  <a:prstClr val="black"/>
                </a:solidFill>
                <a:latin typeface="Calibri" panose="020F0502020204030204" pitchFamily="34" charset="0"/>
                <a:cs typeface="Calibri" panose="020F0502020204030204" pitchFamily="34" charset="0"/>
              </a:rPr>
              <a:t>Purchase orders will not be processed until required quotes, bids, proposals, sole source documentation and approvals are received</a:t>
            </a:r>
          </a:p>
          <a:p>
            <a:pPr lvl="0" algn="l" defTabSz="914400">
              <a:lnSpc>
                <a:spcPct val="100000"/>
              </a:lnSpc>
              <a:spcBef>
                <a:spcPts val="900"/>
              </a:spcBef>
              <a:buClr>
                <a:prstClr val="black">
                  <a:lumMod val="85000"/>
                  <a:lumOff val="15000"/>
                </a:prstClr>
              </a:buClr>
            </a:pPr>
            <a:r>
              <a:rPr lang="en-US" sz="3200" dirty="0">
                <a:solidFill>
                  <a:prstClr val="black"/>
                </a:solidFill>
                <a:latin typeface="Calibri" panose="020F0502020204030204" pitchFamily="34" charset="0"/>
                <a:cs typeface="Calibri" panose="020F0502020204030204" pitchFamily="34" charset="0"/>
              </a:rPr>
              <a:t>Notes: Purchases for goods &amp; services under contract or purchased through a cooperative only require one price, regardless of cost.  Purchases with grant funds, even Innovation Challenge grant funds, are required to follow Purchasing Procedures.  Purchases with Federal Grant funds are required to follow the most restrictive procedures. </a:t>
            </a:r>
          </a:p>
        </p:txBody>
      </p:sp>
      <p:pic>
        <p:nvPicPr>
          <p:cNvPr id="5" name="Picture 4">
            <a:extLst>
              <a:ext uri="{FF2B5EF4-FFF2-40B4-BE49-F238E27FC236}">
                <a16:creationId xmlns:a16="http://schemas.microsoft.com/office/drawing/2014/main" id="{20E99745-20C0-4BE1-B8BF-413A79399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6640" y="1029157"/>
            <a:ext cx="6631093" cy="1823551"/>
          </a:xfrm>
          <a:prstGeom prst="rect">
            <a:avLst/>
          </a:prstGeom>
        </p:spPr>
      </p:pic>
    </p:spTree>
    <p:extLst>
      <p:ext uri="{BB962C8B-B14F-4D97-AF65-F5344CB8AC3E}">
        <p14:creationId xmlns:p14="http://schemas.microsoft.com/office/powerpoint/2010/main" val="934569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8EFA6-0D57-43E7-AE4B-EB6EE856A970}"/>
              </a:ext>
            </a:extLst>
          </p:cNvPr>
          <p:cNvSpPr>
            <a:spLocks noGrp="1"/>
          </p:cNvSpPr>
          <p:nvPr>
            <p:ph type="title"/>
          </p:nvPr>
        </p:nvSpPr>
        <p:spPr/>
        <p:txBody>
          <a:bodyPr/>
          <a:lstStyle/>
          <a:p>
            <a:r>
              <a:rPr lang="en-US" u="sng" dirty="0">
                <a:solidFill>
                  <a:schemeClr val="accent1">
                    <a:lumMod val="75000"/>
                  </a:schemeClr>
                </a:solidFill>
                <a:latin typeface="Arial Narrow" panose="020B0606020202030204" pitchFamily="34" charset="0"/>
              </a:rPr>
              <a:t>Vendor Additions and Changes in Workday</a:t>
            </a:r>
          </a:p>
        </p:txBody>
      </p:sp>
      <p:sp>
        <p:nvSpPr>
          <p:cNvPr id="3" name="Content Placeholder 2">
            <a:extLst>
              <a:ext uri="{FF2B5EF4-FFF2-40B4-BE49-F238E27FC236}">
                <a16:creationId xmlns:a16="http://schemas.microsoft.com/office/drawing/2014/main" id="{2F792E93-2FFB-4791-840C-F05C539C1C73}"/>
              </a:ext>
            </a:extLst>
          </p:cNvPr>
          <p:cNvSpPr>
            <a:spLocks noGrp="1"/>
          </p:cNvSpPr>
          <p:nvPr>
            <p:ph idx="1"/>
          </p:nvPr>
        </p:nvSpPr>
        <p:spPr/>
        <p:txBody>
          <a:bodyPr/>
          <a:lstStyle/>
          <a:p>
            <a:pPr>
              <a:buFont typeface="Wingdings" panose="05000000000000000000" pitchFamily="2" charset="2"/>
              <a:buChar char="Ø"/>
            </a:pPr>
            <a:r>
              <a:rPr lang="en-US" dirty="0"/>
              <a:t>Requests for new vendors and vendor changes must be submitted through Workday.  Find instructions here: </a:t>
            </a:r>
            <a:r>
              <a:rPr lang="en-US" dirty="0">
                <a:hlinkClick r:id="rId2"/>
              </a:rPr>
              <a:t>https://inside.collin.edu/workday/purchasing.html</a:t>
            </a:r>
            <a:r>
              <a:rPr lang="en-US" dirty="0"/>
              <a:t>. </a:t>
            </a:r>
          </a:p>
          <a:p>
            <a:pPr>
              <a:buFont typeface="Wingdings" panose="05000000000000000000" pitchFamily="2" charset="2"/>
              <a:buChar char="Ø"/>
            </a:pPr>
            <a:r>
              <a:rPr lang="en-US" dirty="0"/>
              <a:t>A W-9 and a Supplier Update form must be attached.  Find form here: </a:t>
            </a:r>
            <a:r>
              <a:rPr lang="en-US" dirty="0">
                <a:hlinkClick r:id="rId3"/>
              </a:rPr>
              <a:t>https://inside.collin.edu/purchasing/forms.html</a:t>
            </a:r>
            <a:r>
              <a:rPr lang="en-US" dirty="0"/>
              <a:t>. </a:t>
            </a:r>
          </a:p>
          <a:p>
            <a:pPr>
              <a:buFont typeface="Wingdings" panose="05000000000000000000" pitchFamily="2" charset="2"/>
              <a:buChar char="Ø"/>
            </a:pPr>
            <a:r>
              <a:rPr lang="en-US" dirty="0"/>
              <a:t>See the TIP Tuesday sent out on 11/28/2023 by Katherine Rios or find it in the TIP Tuesday archive here: </a:t>
            </a:r>
            <a:r>
              <a:rPr lang="en-US" dirty="0">
                <a:hlinkClick r:id="rId2"/>
              </a:rPr>
              <a:t>https://inside.collin.edu/workday/purchasing.html</a:t>
            </a:r>
            <a:r>
              <a:rPr lang="en-US" dirty="0"/>
              <a:t>. </a:t>
            </a:r>
          </a:p>
        </p:txBody>
      </p:sp>
      <p:sp>
        <p:nvSpPr>
          <p:cNvPr id="4" name="Slide Number Placeholder 3">
            <a:extLst>
              <a:ext uri="{FF2B5EF4-FFF2-40B4-BE49-F238E27FC236}">
                <a16:creationId xmlns:a16="http://schemas.microsoft.com/office/drawing/2014/main" id="{81F1FD51-2381-4C99-9F1E-E5318FE04A2A}"/>
              </a:ext>
            </a:extLst>
          </p:cNvPr>
          <p:cNvSpPr>
            <a:spLocks noGrp="1"/>
          </p:cNvSpPr>
          <p:nvPr>
            <p:ph type="sldNum" sz="quarter" idx="12"/>
          </p:nvPr>
        </p:nvSpPr>
        <p:spPr/>
        <p:txBody>
          <a:bodyPr/>
          <a:lstStyle/>
          <a:p>
            <a:fld id="{7CEDE5B2-C1C1-4D63-AA9D-CC4846151D04}" type="slidenum">
              <a:rPr lang="en-US" smtClean="0"/>
              <a:t>11</a:t>
            </a:fld>
            <a:endParaRPr lang="en-US"/>
          </a:p>
        </p:txBody>
      </p:sp>
    </p:spTree>
    <p:extLst>
      <p:ext uri="{BB962C8B-B14F-4D97-AF65-F5344CB8AC3E}">
        <p14:creationId xmlns:p14="http://schemas.microsoft.com/office/powerpoint/2010/main" val="1187454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3512A-74BF-4465-A318-3AB691063BCD}"/>
              </a:ext>
            </a:extLst>
          </p:cNvPr>
          <p:cNvSpPr>
            <a:spLocks noGrp="1"/>
          </p:cNvSpPr>
          <p:nvPr>
            <p:ph type="title"/>
          </p:nvPr>
        </p:nvSpPr>
        <p:spPr/>
        <p:txBody>
          <a:bodyPr/>
          <a:lstStyle/>
          <a:p>
            <a:r>
              <a:rPr lang="en-US" u="sng" dirty="0">
                <a:solidFill>
                  <a:schemeClr val="accent1">
                    <a:lumMod val="75000"/>
                  </a:schemeClr>
                </a:solidFill>
                <a:latin typeface="Arial Narrow" panose="020B0606020202030204" pitchFamily="34" charset="0"/>
              </a:rPr>
              <a:t>Spend Categories for Subscription Based Information Technology Agreements (SBITA)</a:t>
            </a:r>
          </a:p>
        </p:txBody>
      </p:sp>
      <p:sp>
        <p:nvSpPr>
          <p:cNvPr id="3" name="Content Placeholder 2">
            <a:extLst>
              <a:ext uri="{FF2B5EF4-FFF2-40B4-BE49-F238E27FC236}">
                <a16:creationId xmlns:a16="http://schemas.microsoft.com/office/drawing/2014/main" id="{54165E3B-841B-44EF-8071-0EBF51FADC0C}"/>
              </a:ext>
            </a:extLst>
          </p:cNvPr>
          <p:cNvSpPr>
            <a:spLocks noGrp="1"/>
          </p:cNvSpPr>
          <p:nvPr>
            <p:ph idx="1"/>
          </p:nvPr>
        </p:nvSpPr>
        <p:spPr/>
        <p:txBody>
          <a:bodyPr/>
          <a:lstStyle/>
          <a:p>
            <a:pPr>
              <a:buFont typeface="Wingdings" panose="05000000000000000000" pitchFamily="2" charset="2"/>
              <a:buChar char="Ø"/>
            </a:pPr>
            <a:r>
              <a:rPr lang="en-US" dirty="0"/>
              <a:t>For subscription based software, use the spend categories below when submitting your requisition.</a:t>
            </a:r>
          </a:p>
          <a:p>
            <a:pPr>
              <a:buFont typeface="Wingdings" panose="05000000000000000000" pitchFamily="2" charset="2"/>
              <a:buChar char="Ø"/>
            </a:pPr>
            <a:r>
              <a:rPr lang="en-US" dirty="0"/>
              <a:t>For questions, contact </a:t>
            </a:r>
            <a:r>
              <a:rPr lang="fi-FI" dirty="0"/>
              <a:t>Jeanine Jones: 972.881.5701 or Keitha Carlton: 972.599.3103</a:t>
            </a:r>
          </a:p>
          <a:p>
            <a:pPr>
              <a:buFont typeface="Wingdings" panose="05000000000000000000" pitchFamily="2" charset="2"/>
              <a:buChar char="Ø"/>
            </a:pPr>
            <a:endParaRPr lang="en-US" dirty="0"/>
          </a:p>
          <a:p>
            <a:endParaRPr lang="en-US" dirty="0"/>
          </a:p>
        </p:txBody>
      </p:sp>
      <p:sp>
        <p:nvSpPr>
          <p:cNvPr id="4" name="Slide Number Placeholder 3">
            <a:extLst>
              <a:ext uri="{FF2B5EF4-FFF2-40B4-BE49-F238E27FC236}">
                <a16:creationId xmlns:a16="http://schemas.microsoft.com/office/drawing/2014/main" id="{92669A82-9166-430A-A521-E30CD28C038F}"/>
              </a:ext>
            </a:extLst>
          </p:cNvPr>
          <p:cNvSpPr>
            <a:spLocks noGrp="1"/>
          </p:cNvSpPr>
          <p:nvPr>
            <p:ph type="sldNum" sz="quarter" idx="12"/>
          </p:nvPr>
        </p:nvSpPr>
        <p:spPr/>
        <p:txBody>
          <a:bodyPr/>
          <a:lstStyle/>
          <a:p>
            <a:fld id="{7CEDE5B2-C1C1-4D63-AA9D-CC4846151D04}" type="slidenum">
              <a:rPr lang="en-US" smtClean="0"/>
              <a:t>12</a:t>
            </a:fld>
            <a:endParaRPr lang="en-US"/>
          </a:p>
        </p:txBody>
      </p:sp>
      <p:pic>
        <p:nvPicPr>
          <p:cNvPr id="5" name="Picture 4">
            <a:extLst>
              <a:ext uri="{FF2B5EF4-FFF2-40B4-BE49-F238E27FC236}">
                <a16:creationId xmlns:a16="http://schemas.microsoft.com/office/drawing/2014/main" id="{417A0591-4110-41F0-904A-C25A29CA3078}"/>
              </a:ext>
            </a:extLst>
          </p:cNvPr>
          <p:cNvPicPr>
            <a:picLocks noChangeAspect="1"/>
          </p:cNvPicPr>
          <p:nvPr/>
        </p:nvPicPr>
        <p:blipFill>
          <a:blip r:embed="rId2"/>
          <a:stretch>
            <a:fillRect/>
          </a:stretch>
        </p:blipFill>
        <p:spPr>
          <a:xfrm>
            <a:off x="5000309" y="5160978"/>
            <a:ext cx="7628571" cy="4361905"/>
          </a:xfrm>
          <a:prstGeom prst="rect">
            <a:avLst/>
          </a:prstGeom>
        </p:spPr>
      </p:pic>
    </p:spTree>
    <p:extLst>
      <p:ext uri="{BB962C8B-B14F-4D97-AF65-F5344CB8AC3E}">
        <p14:creationId xmlns:p14="http://schemas.microsoft.com/office/powerpoint/2010/main" val="2246659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73419" y="8796020"/>
            <a:ext cx="6612890" cy="628015"/>
          </a:xfrm>
          <a:prstGeom prst="rect">
            <a:avLst/>
          </a:prstGeom>
        </p:spPr>
        <p:txBody>
          <a:bodyPr vert="horz" wrap="square" lIns="0" tIns="26034" rIns="0" bIns="0" rtlCol="0">
            <a:spAutoFit/>
          </a:bodyPr>
          <a:lstStyle/>
          <a:p>
            <a:pPr marL="12700" defTabSz="914400">
              <a:spcBef>
                <a:spcPts val="204"/>
              </a:spcBef>
            </a:pPr>
            <a:r>
              <a:rPr sz="900" b="1" u="sng" spc="-5" dirty="0">
                <a:solidFill>
                  <a:prstClr val="black"/>
                </a:solidFill>
                <a:uFill>
                  <a:solidFill>
                    <a:srgbClr val="000000"/>
                  </a:solidFill>
                </a:uFill>
                <a:latin typeface="Calibri"/>
                <a:cs typeface="Calibri"/>
              </a:rPr>
              <a:t>Does it need </a:t>
            </a:r>
            <a:r>
              <a:rPr sz="900" b="1" u="sng" dirty="0">
                <a:solidFill>
                  <a:prstClr val="black"/>
                </a:solidFill>
                <a:uFill>
                  <a:solidFill>
                    <a:srgbClr val="000000"/>
                  </a:solidFill>
                </a:uFill>
                <a:latin typeface="Calibri"/>
                <a:cs typeface="Calibri"/>
              </a:rPr>
              <a:t>to </a:t>
            </a:r>
            <a:r>
              <a:rPr sz="900" b="1" u="sng" spc="-5" dirty="0">
                <a:solidFill>
                  <a:prstClr val="black"/>
                </a:solidFill>
                <a:uFill>
                  <a:solidFill>
                    <a:srgbClr val="000000"/>
                  </a:solidFill>
                </a:uFill>
                <a:latin typeface="Calibri"/>
                <a:cs typeface="Calibri"/>
              </a:rPr>
              <a:t>be </a:t>
            </a:r>
            <a:r>
              <a:rPr sz="900" b="1" u="sng" dirty="0">
                <a:solidFill>
                  <a:prstClr val="black"/>
                </a:solidFill>
                <a:uFill>
                  <a:solidFill>
                    <a:srgbClr val="000000"/>
                  </a:solidFill>
                </a:uFill>
                <a:latin typeface="Calibri"/>
                <a:cs typeface="Calibri"/>
              </a:rPr>
              <a:t>set </a:t>
            </a:r>
            <a:r>
              <a:rPr sz="900" b="1" u="sng" spc="-5" dirty="0">
                <a:solidFill>
                  <a:prstClr val="black"/>
                </a:solidFill>
                <a:uFill>
                  <a:solidFill>
                    <a:srgbClr val="000000"/>
                  </a:solidFill>
                </a:uFill>
                <a:latin typeface="Calibri"/>
                <a:cs typeface="Calibri"/>
              </a:rPr>
              <a:t>up as</a:t>
            </a:r>
            <a:r>
              <a:rPr sz="900" b="1" u="sng" dirty="0">
                <a:solidFill>
                  <a:prstClr val="black"/>
                </a:solidFill>
                <a:uFill>
                  <a:solidFill>
                    <a:srgbClr val="000000"/>
                  </a:solidFill>
                </a:uFill>
                <a:latin typeface="Calibri"/>
                <a:cs typeface="Calibri"/>
              </a:rPr>
              <a:t> </a:t>
            </a:r>
            <a:r>
              <a:rPr sz="900" b="1" u="sng" spc="-5" dirty="0">
                <a:solidFill>
                  <a:prstClr val="black"/>
                </a:solidFill>
                <a:uFill>
                  <a:solidFill>
                    <a:srgbClr val="000000"/>
                  </a:solidFill>
                </a:uFill>
                <a:latin typeface="Calibri"/>
                <a:cs typeface="Calibri"/>
              </a:rPr>
              <a:t>prepaid?</a:t>
            </a:r>
            <a:endParaRPr sz="900">
              <a:solidFill>
                <a:prstClr val="black"/>
              </a:solidFill>
              <a:latin typeface="Calibri"/>
              <a:cs typeface="Calibri"/>
            </a:endParaRPr>
          </a:p>
          <a:p>
            <a:pPr marL="12700" defTabSz="914400">
              <a:spcBef>
                <a:spcPts val="110"/>
              </a:spcBef>
            </a:pPr>
            <a:r>
              <a:rPr sz="900" dirty="0">
                <a:solidFill>
                  <a:prstClr val="black"/>
                </a:solidFill>
                <a:latin typeface="Calibri"/>
                <a:cs typeface="Calibri"/>
              </a:rPr>
              <a:t>If </a:t>
            </a:r>
            <a:r>
              <a:rPr sz="900" spc="-5" dirty="0">
                <a:solidFill>
                  <a:prstClr val="black"/>
                </a:solidFill>
                <a:latin typeface="Calibri"/>
                <a:cs typeface="Calibri"/>
              </a:rPr>
              <a:t>the spend category is SC1229 </a:t>
            </a:r>
            <a:r>
              <a:rPr sz="900" dirty="0">
                <a:solidFill>
                  <a:prstClr val="black"/>
                </a:solidFill>
                <a:latin typeface="Calibri"/>
                <a:cs typeface="Calibri"/>
              </a:rPr>
              <a:t>you </a:t>
            </a:r>
            <a:r>
              <a:rPr sz="900" spc="-5" dirty="0">
                <a:solidFill>
                  <a:prstClr val="black"/>
                </a:solidFill>
                <a:latin typeface="Calibri"/>
                <a:cs typeface="Calibri"/>
              </a:rPr>
              <a:t>will not set it up </a:t>
            </a:r>
            <a:r>
              <a:rPr sz="900" dirty="0">
                <a:solidFill>
                  <a:prstClr val="black"/>
                </a:solidFill>
                <a:latin typeface="Calibri"/>
                <a:cs typeface="Calibri"/>
              </a:rPr>
              <a:t>as </a:t>
            </a:r>
            <a:r>
              <a:rPr sz="900" spc="-5" dirty="0">
                <a:solidFill>
                  <a:prstClr val="black"/>
                </a:solidFill>
                <a:latin typeface="Calibri"/>
                <a:cs typeface="Calibri"/>
              </a:rPr>
              <a:t>prepaid no matter the cost </a:t>
            </a:r>
            <a:r>
              <a:rPr sz="900" dirty="0">
                <a:solidFill>
                  <a:prstClr val="black"/>
                </a:solidFill>
                <a:latin typeface="Calibri"/>
                <a:cs typeface="Calibri"/>
              </a:rPr>
              <a:t>or </a:t>
            </a:r>
            <a:r>
              <a:rPr sz="900" spc="-5" dirty="0">
                <a:solidFill>
                  <a:prstClr val="black"/>
                </a:solidFill>
                <a:latin typeface="Calibri"/>
                <a:cs typeface="Calibri"/>
              </a:rPr>
              <a:t>crossing fiscal</a:t>
            </a:r>
            <a:r>
              <a:rPr sz="900" spc="80" dirty="0">
                <a:solidFill>
                  <a:prstClr val="black"/>
                </a:solidFill>
                <a:latin typeface="Calibri"/>
                <a:cs typeface="Calibri"/>
              </a:rPr>
              <a:t> </a:t>
            </a:r>
            <a:r>
              <a:rPr sz="900" spc="-5" dirty="0">
                <a:solidFill>
                  <a:prstClr val="black"/>
                </a:solidFill>
                <a:latin typeface="Calibri"/>
                <a:cs typeface="Calibri"/>
              </a:rPr>
              <a:t>years.</a:t>
            </a:r>
            <a:endParaRPr sz="900">
              <a:solidFill>
                <a:prstClr val="black"/>
              </a:solidFill>
              <a:latin typeface="Calibri"/>
              <a:cs typeface="Calibri"/>
            </a:endParaRPr>
          </a:p>
          <a:p>
            <a:pPr marL="12700" marR="5080" defTabSz="914400">
              <a:lnSpc>
                <a:spcPct val="108900"/>
              </a:lnSpc>
              <a:spcBef>
                <a:spcPts val="10"/>
              </a:spcBef>
            </a:pPr>
            <a:r>
              <a:rPr sz="900" dirty="0">
                <a:solidFill>
                  <a:prstClr val="black"/>
                </a:solidFill>
                <a:latin typeface="Calibri"/>
                <a:cs typeface="Calibri"/>
              </a:rPr>
              <a:t>If </a:t>
            </a:r>
            <a:r>
              <a:rPr sz="900" spc="-5" dirty="0">
                <a:solidFill>
                  <a:prstClr val="black"/>
                </a:solidFill>
                <a:latin typeface="Calibri"/>
                <a:cs typeface="Calibri"/>
              </a:rPr>
              <a:t>the spend category is SC1079, </a:t>
            </a:r>
            <a:r>
              <a:rPr sz="900" dirty="0">
                <a:solidFill>
                  <a:prstClr val="black"/>
                </a:solidFill>
                <a:latin typeface="Calibri"/>
                <a:cs typeface="Calibri"/>
              </a:rPr>
              <a:t>it </a:t>
            </a:r>
            <a:r>
              <a:rPr sz="900" spc="-5" dirty="0">
                <a:solidFill>
                  <a:prstClr val="black"/>
                </a:solidFill>
                <a:latin typeface="Calibri"/>
                <a:cs typeface="Calibri"/>
              </a:rPr>
              <a:t>crosses fiscal years, and </a:t>
            </a:r>
            <a:r>
              <a:rPr sz="900" dirty="0">
                <a:solidFill>
                  <a:prstClr val="black"/>
                </a:solidFill>
                <a:latin typeface="Calibri"/>
                <a:cs typeface="Calibri"/>
              </a:rPr>
              <a:t>the </a:t>
            </a:r>
            <a:r>
              <a:rPr sz="900" spc="-5" dirty="0">
                <a:solidFill>
                  <a:prstClr val="black"/>
                </a:solidFill>
                <a:latin typeface="Calibri"/>
                <a:cs typeface="Calibri"/>
              </a:rPr>
              <a:t>portion that will </a:t>
            </a:r>
            <a:r>
              <a:rPr sz="900" dirty="0">
                <a:solidFill>
                  <a:prstClr val="black"/>
                </a:solidFill>
                <a:latin typeface="Calibri"/>
                <a:cs typeface="Calibri"/>
              </a:rPr>
              <a:t>be </a:t>
            </a:r>
            <a:r>
              <a:rPr sz="900" spc="-5" dirty="0">
                <a:solidFill>
                  <a:prstClr val="black"/>
                </a:solidFill>
                <a:latin typeface="Calibri"/>
                <a:cs typeface="Calibri"/>
              </a:rPr>
              <a:t>in next fiscal </a:t>
            </a:r>
            <a:r>
              <a:rPr sz="900" dirty="0">
                <a:solidFill>
                  <a:prstClr val="black"/>
                </a:solidFill>
                <a:latin typeface="Calibri"/>
                <a:cs typeface="Calibri"/>
              </a:rPr>
              <a:t>year </a:t>
            </a:r>
            <a:r>
              <a:rPr sz="900" spc="-5" dirty="0">
                <a:solidFill>
                  <a:prstClr val="black"/>
                </a:solidFill>
                <a:latin typeface="Calibri"/>
                <a:cs typeface="Calibri"/>
              </a:rPr>
              <a:t>is $10,000 </a:t>
            </a:r>
            <a:r>
              <a:rPr sz="900" dirty="0">
                <a:solidFill>
                  <a:prstClr val="black"/>
                </a:solidFill>
                <a:latin typeface="Calibri"/>
                <a:cs typeface="Calibri"/>
              </a:rPr>
              <a:t>or </a:t>
            </a:r>
            <a:r>
              <a:rPr sz="900" spc="-5" dirty="0">
                <a:solidFill>
                  <a:prstClr val="black"/>
                </a:solidFill>
                <a:latin typeface="Calibri"/>
                <a:cs typeface="Calibri"/>
              </a:rPr>
              <a:t>greater it will need to be set  up </a:t>
            </a:r>
            <a:r>
              <a:rPr sz="900" dirty="0">
                <a:solidFill>
                  <a:prstClr val="black"/>
                </a:solidFill>
                <a:latin typeface="Calibri"/>
                <a:cs typeface="Calibri"/>
              </a:rPr>
              <a:t>as </a:t>
            </a:r>
            <a:r>
              <a:rPr sz="900" spc="-5" dirty="0">
                <a:solidFill>
                  <a:prstClr val="black"/>
                </a:solidFill>
                <a:latin typeface="Calibri"/>
                <a:cs typeface="Calibri"/>
              </a:rPr>
              <a:t>prepaid. All three things must apply to require prepaid set</a:t>
            </a:r>
            <a:r>
              <a:rPr sz="900" spc="40" dirty="0">
                <a:solidFill>
                  <a:prstClr val="black"/>
                </a:solidFill>
                <a:latin typeface="Calibri"/>
                <a:cs typeface="Calibri"/>
              </a:rPr>
              <a:t> </a:t>
            </a:r>
            <a:r>
              <a:rPr sz="900" spc="-5" dirty="0">
                <a:solidFill>
                  <a:prstClr val="black"/>
                </a:solidFill>
                <a:latin typeface="Calibri"/>
                <a:cs typeface="Calibri"/>
              </a:rPr>
              <a:t>up.</a:t>
            </a:r>
            <a:endParaRPr sz="900">
              <a:solidFill>
                <a:prstClr val="black"/>
              </a:solidFill>
              <a:latin typeface="Calibri"/>
              <a:cs typeface="Calibri"/>
            </a:endParaRPr>
          </a:p>
        </p:txBody>
      </p:sp>
      <p:sp>
        <p:nvSpPr>
          <p:cNvPr id="3" name="object 3"/>
          <p:cNvSpPr/>
          <p:nvPr/>
        </p:nvSpPr>
        <p:spPr>
          <a:xfrm>
            <a:off x="5927093" y="694390"/>
            <a:ext cx="1937385" cy="521970"/>
          </a:xfrm>
          <a:custGeom>
            <a:avLst/>
            <a:gdLst/>
            <a:ahLst/>
            <a:cxnLst/>
            <a:rect l="l" t="t" r="r" b="b"/>
            <a:pathLst>
              <a:path w="1937385" h="521969">
                <a:moveTo>
                  <a:pt x="1850389" y="0"/>
                </a:moveTo>
                <a:lnTo>
                  <a:pt x="86995" y="0"/>
                </a:lnTo>
                <a:lnTo>
                  <a:pt x="53133" y="6836"/>
                </a:lnTo>
                <a:lnTo>
                  <a:pt x="25480" y="25480"/>
                </a:lnTo>
                <a:lnTo>
                  <a:pt x="6836" y="53133"/>
                </a:lnTo>
                <a:lnTo>
                  <a:pt x="0" y="86995"/>
                </a:lnTo>
                <a:lnTo>
                  <a:pt x="0" y="434975"/>
                </a:lnTo>
                <a:lnTo>
                  <a:pt x="6836" y="468836"/>
                </a:lnTo>
                <a:lnTo>
                  <a:pt x="25480" y="496489"/>
                </a:lnTo>
                <a:lnTo>
                  <a:pt x="53133" y="515133"/>
                </a:lnTo>
                <a:lnTo>
                  <a:pt x="86995" y="521970"/>
                </a:lnTo>
                <a:lnTo>
                  <a:pt x="1850389" y="521970"/>
                </a:lnTo>
                <a:lnTo>
                  <a:pt x="1884251" y="515133"/>
                </a:lnTo>
                <a:lnTo>
                  <a:pt x="1911904" y="496489"/>
                </a:lnTo>
                <a:lnTo>
                  <a:pt x="1930548" y="468836"/>
                </a:lnTo>
                <a:lnTo>
                  <a:pt x="1937385" y="434975"/>
                </a:lnTo>
                <a:lnTo>
                  <a:pt x="1937385" y="86995"/>
                </a:lnTo>
                <a:lnTo>
                  <a:pt x="1930548" y="53133"/>
                </a:lnTo>
                <a:lnTo>
                  <a:pt x="1911904" y="25480"/>
                </a:lnTo>
                <a:lnTo>
                  <a:pt x="1884251" y="6836"/>
                </a:lnTo>
                <a:lnTo>
                  <a:pt x="1850389" y="0"/>
                </a:lnTo>
                <a:close/>
              </a:path>
            </a:pathLst>
          </a:custGeom>
          <a:solidFill>
            <a:srgbClr val="4471C4"/>
          </a:solidFill>
        </p:spPr>
        <p:txBody>
          <a:bodyPr wrap="square" lIns="0" tIns="0" rIns="0" bIns="0" rtlCol="0"/>
          <a:lstStyle/>
          <a:p>
            <a:pPr defTabSz="914400"/>
            <a:endParaRPr>
              <a:solidFill>
                <a:prstClr val="black"/>
              </a:solidFill>
              <a:latin typeface="Calibri"/>
            </a:endParaRPr>
          </a:p>
        </p:txBody>
      </p:sp>
      <p:sp>
        <p:nvSpPr>
          <p:cNvPr id="4" name="object 4"/>
          <p:cNvSpPr/>
          <p:nvPr/>
        </p:nvSpPr>
        <p:spPr>
          <a:xfrm>
            <a:off x="5927093" y="694390"/>
            <a:ext cx="1937385" cy="521970"/>
          </a:xfrm>
          <a:custGeom>
            <a:avLst/>
            <a:gdLst/>
            <a:ahLst/>
            <a:cxnLst/>
            <a:rect l="l" t="t" r="r" b="b"/>
            <a:pathLst>
              <a:path w="1937385" h="521969">
                <a:moveTo>
                  <a:pt x="0" y="86995"/>
                </a:moveTo>
                <a:lnTo>
                  <a:pt x="6836" y="53133"/>
                </a:lnTo>
                <a:lnTo>
                  <a:pt x="25480" y="25480"/>
                </a:lnTo>
                <a:lnTo>
                  <a:pt x="53133" y="6836"/>
                </a:lnTo>
                <a:lnTo>
                  <a:pt x="86995" y="0"/>
                </a:lnTo>
                <a:lnTo>
                  <a:pt x="1850389" y="0"/>
                </a:lnTo>
                <a:lnTo>
                  <a:pt x="1884251" y="6836"/>
                </a:lnTo>
                <a:lnTo>
                  <a:pt x="1911904" y="25480"/>
                </a:lnTo>
                <a:lnTo>
                  <a:pt x="1930548" y="53133"/>
                </a:lnTo>
                <a:lnTo>
                  <a:pt x="1937385" y="86995"/>
                </a:lnTo>
                <a:lnTo>
                  <a:pt x="1937385" y="434975"/>
                </a:lnTo>
                <a:lnTo>
                  <a:pt x="1930548" y="468836"/>
                </a:lnTo>
                <a:lnTo>
                  <a:pt x="1911904" y="496489"/>
                </a:lnTo>
                <a:lnTo>
                  <a:pt x="1884251" y="515133"/>
                </a:lnTo>
                <a:lnTo>
                  <a:pt x="1850389" y="521970"/>
                </a:lnTo>
                <a:lnTo>
                  <a:pt x="86995" y="521970"/>
                </a:lnTo>
                <a:lnTo>
                  <a:pt x="53133" y="515133"/>
                </a:lnTo>
                <a:lnTo>
                  <a:pt x="25480" y="496489"/>
                </a:lnTo>
                <a:lnTo>
                  <a:pt x="6836" y="468836"/>
                </a:lnTo>
                <a:lnTo>
                  <a:pt x="0" y="434975"/>
                </a:lnTo>
                <a:lnTo>
                  <a:pt x="0" y="86995"/>
                </a:lnTo>
                <a:close/>
              </a:path>
            </a:pathLst>
          </a:custGeom>
          <a:ln w="12700">
            <a:solidFill>
              <a:srgbClr val="2E528F"/>
            </a:solidFill>
          </a:ln>
        </p:spPr>
        <p:txBody>
          <a:bodyPr wrap="square" lIns="0" tIns="0" rIns="0" bIns="0" rtlCol="0"/>
          <a:lstStyle/>
          <a:p>
            <a:pPr defTabSz="914400"/>
            <a:endParaRPr>
              <a:solidFill>
                <a:prstClr val="black"/>
              </a:solidFill>
              <a:latin typeface="Calibri"/>
            </a:endParaRPr>
          </a:p>
        </p:txBody>
      </p:sp>
      <p:sp>
        <p:nvSpPr>
          <p:cNvPr id="5" name="object 5"/>
          <p:cNvSpPr txBox="1"/>
          <p:nvPr/>
        </p:nvSpPr>
        <p:spPr>
          <a:xfrm>
            <a:off x="6098033" y="436881"/>
            <a:ext cx="4280535" cy="549275"/>
          </a:xfrm>
          <a:prstGeom prst="rect">
            <a:avLst/>
          </a:prstGeom>
        </p:spPr>
        <p:txBody>
          <a:bodyPr vert="horz" wrap="square" lIns="0" tIns="12700" rIns="0" bIns="0" rtlCol="0">
            <a:spAutoFit/>
          </a:bodyPr>
          <a:lstStyle/>
          <a:p>
            <a:pPr marL="1783080" defTabSz="914400">
              <a:spcBef>
                <a:spcPts val="100"/>
              </a:spcBef>
            </a:pPr>
            <a:r>
              <a:rPr sz="1200" b="1" u="sng" spc="-5" dirty="0">
                <a:solidFill>
                  <a:prstClr val="black"/>
                </a:solidFill>
                <a:uFill>
                  <a:solidFill>
                    <a:srgbClr val="000000"/>
                  </a:solidFill>
                </a:uFill>
                <a:latin typeface="Calibri"/>
                <a:cs typeface="Calibri"/>
              </a:rPr>
              <a:t>GASB 96/Spend Category Decision</a:t>
            </a:r>
            <a:r>
              <a:rPr sz="1200" b="1" u="sng" dirty="0">
                <a:solidFill>
                  <a:prstClr val="black"/>
                </a:solidFill>
                <a:uFill>
                  <a:solidFill>
                    <a:srgbClr val="000000"/>
                  </a:solidFill>
                </a:uFill>
                <a:latin typeface="Calibri"/>
                <a:cs typeface="Calibri"/>
              </a:rPr>
              <a:t> </a:t>
            </a:r>
            <a:r>
              <a:rPr sz="1200" b="1" u="sng" spc="-5" dirty="0">
                <a:solidFill>
                  <a:prstClr val="black"/>
                </a:solidFill>
                <a:uFill>
                  <a:solidFill>
                    <a:srgbClr val="000000"/>
                  </a:solidFill>
                </a:uFill>
                <a:latin typeface="Calibri"/>
                <a:cs typeface="Calibri"/>
              </a:rPr>
              <a:t>Tree</a:t>
            </a:r>
            <a:endParaRPr sz="1200">
              <a:solidFill>
                <a:prstClr val="black"/>
              </a:solidFill>
              <a:latin typeface="Calibri"/>
              <a:cs typeface="Calibri"/>
            </a:endParaRPr>
          </a:p>
          <a:p>
            <a:pPr defTabSz="914400">
              <a:spcBef>
                <a:spcPts val="35"/>
              </a:spcBef>
            </a:pPr>
            <a:endParaRPr sz="1150">
              <a:solidFill>
                <a:prstClr val="black"/>
              </a:solidFill>
              <a:latin typeface="Times New Roman"/>
              <a:cs typeface="Times New Roman"/>
            </a:endParaRPr>
          </a:p>
          <a:p>
            <a:pPr marL="12700" defTabSz="914400"/>
            <a:r>
              <a:rPr sz="1100" spc="-5" dirty="0">
                <a:solidFill>
                  <a:srgbClr val="FFFFFF"/>
                </a:solidFill>
                <a:latin typeface="Calibri"/>
                <a:cs typeface="Calibri"/>
              </a:rPr>
              <a:t>Is </a:t>
            </a:r>
            <a:r>
              <a:rPr sz="1100" dirty="0">
                <a:solidFill>
                  <a:srgbClr val="FFFFFF"/>
                </a:solidFill>
                <a:latin typeface="Calibri"/>
                <a:cs typeface="Calibri"/>
              </a:rPr>
              <a:t>the </a:t>
            </a:r>
            <a:r>
              <a:rPr sz="1100" spc="-5" dirty="0">
                <a:solidFill>
                  <a:srgbClr val="FFFFFF"/>
                </a:solidFill>
                <a:latin typeface="Calibri"/>
                <a:cs typeface="Calibri"/>
              </a:rPr>
              <a:t>software cloud-based</a:t>
            </a:r>
            <a:endParaRPr sz="1100">
              <a:solidFill>
                <a:prstClr val="black"/>
              </a:solidFill>
              <a:latin typeface="Calibri"/>
              <a:cs typeface="Calibri"/>
            </a:endParaRPr>
          </a:p>
        </p:txBody>
      </p:sp>
      <p:sp>
        <p:nvSpPr>
          <p:cNvPr id="6" name="object 6"/>
          <p:cNvSpPr/>
          <p:nvPr/>
        </p:nvSpPr>
        <p:spPr>
          <a:xfrm>
            <a:off x="5984242" y="1629109"/>
            <a:ext cx="899160" cy="510540"/>
          </a:xfrm>
          <a:custGeom>
            <a:avLst/>
            <a:gdLst/>
            <a:ahLst/>
            <a:cxnLst/>
            <a:rect l="l" t="t" r="r" b="b"/>
            <a:pathLst>
              <a:path w="899160" h="510539">
                <a:moveTo>
                  <a:pt x="814069" y="0"/>
                </a:moveTo>
                <a:lnTo>
                  <a:pt x="85090" y="0"/>
                </a:lnTo>
                <a:lnTo>
                  <a:pt x="51970" y="6687"/>
                </a:lnTo>
                <a:lnTo>
                  <a:pt x="24923" y="24923"/>
                </a:lnTo>
                <a:lnTo>
                  <a:pt x="6687" y="51970"/>
                </a:lnTo>
                <a:lnTo>
                  <a:pt x="0" y="85090"/>
                </a:lnTo>
                <a:lnTo>
                  <a:pt x="0" y="425450"/>
                </a:lnTo>
                <a:lnTo>
                  <a:pt x="6687" y="458569"/>
                </a:lnTo>
                <a:lnTo>
                  <a:pt x="24923" y="485616"/>
                </a:lnTo>
                <a:lnTo>
                  <a:pt x="51970" y="503852"/>
                </a:lnTo>
                <a:lnTo>
                  <a:pt x="85090" y="510540"/>
                </a:lnTo>
                <a:lnTo>
                  <a:pt x="814069" y="510540"/>
                </a:lnTo>
                <a:lnTo>
                  <a:pt x="847189" y="503852"/>
                </a:lnTo>
                <a:lnTo>
                  <a:pt x="874236" y="485616"/>
                </a:lnTo>
                <a:lnTo>
                  <a:pt x="892472" y="458569"/>
                </a:lnTo>
                <a:lnTo>
                  <a:pt x="899160" y="425450"/>
                </a:lnTo>
                <a:lnTo>
                  <a:pt x="899160" y="85090"/>
                </a:lnTo>
                <a:lnTo>
                  <a:pt x="892472" y="51970"/>
                </a:lnTo>
                <a:lnTo>
                  <a:pt x="874236" y="24923"/>
                </a:lnTo>
                <a:lnTo>
                  <a:pt x="847189" y="6687"/>
                </a:lnTo>
                <a:lnTo>
                  <a:pt x="814069" y="0"/>
                </a:lnTo>
                <a:close/>
              </a:path>
            </a:pathLst>
          </a:custGeom>
          <a:solidFill>
            <a:srgbClr val="4471C4"/>
          </a:solidFill>
        </p:spPr>
        <p:txBody>
          <a:bodyPr wrap="square" lIns="0" tIns="0" rIns="0" bIns="0" rtlCol="0"/>
          <a:lstStyle/>
          <a:p>
            <a:pPr defTabSz="914400"/>
            <a:endParaRPr>
              <a:solidFill>
                <a:prstClr val="black"/>
              </a:solidFill>
              <a:latin typeface="Calibri"/>
            </a:endParaRPr>
          </a:p>
        </p:txBody>
      </p:sp>
      <p:sp>
        <p:nvSpPr>
          <p:cNvPr id="7" name="object 7"/>
          <p:cNvSpPr/>
          <p:nvPr/>
        </p:nvSpPr>
        <p:spPr>
          <a:xfrm>
            <a:off x="5984242" y="1629109"/>
            <a:ext cx="899160" cy="510540"/>
          </a:xfrm>
          <a:custGeom>
            <a:avLst/>
            <a:gdLst/>
            <a:ahLst/>
            <a:cxnLst/>
            <a:rect l="l" t="t" r="r" b="b"/>
            <a:pathLst>
              <a:path w="899160" h="510539">
                <a:moveTo>
                  <a:pt x="0" y="85090"/>
                </a:moveTo>
                <a:lnTo>
                  <a:pt x="6687" y="51970"/>
                </a:lnTo>
                <a:lnTo>
                  <a:pt x="24923" y="24923"/>
                </a:lnTo>
                <a:lnTo>
                  <a:pt x="51970" y="6687"/>
                </a:lnTo>
                <a:lnTo>
                  <a:pt x="85090" y="0"/>
                </a:lnTo>
                <a:lnTo>
                  <a:pt x="814069" y="0"/>
                </a:lnTo>
                <a:lnTo>
                  <a:pt x="847189" y="6687"/>
                </a:lnTo>
                <a:lnTo>
                  <a:pt x="874236" y="24923"/>
                </a:lnTo>
                <a:lnTo>
                  <a:pt x="892472" y="51970"/>
                </a:lnTo>
                <a:lnTo>
                  <a:pt x="899160" y="85090"/>
                </a:lnTo>
                <a:lnTo>
                  <a:pt x="899160" y="425450"/>
                </a:lnTo>
                <a:lnTo>
                  <a:pt x="892472" y="458569"/>
                </a:lnTo>
                <a:lnTo>
                  <a:pt x="874236" y="485616"/>
                </a:lnTo>
                <a:lnTo>
                  <a:pt x="847189" y="503852"/>
                </a:lnTo>
                <a:lnTo>
                  <a:pt x="814069" y="510540"/>
                </a:lnTo>
                <a:lnTo>
                  <a:pt x="85090" y="510540"/>
                </a:lnTo>
                <a:lnTo>
                  <a:pt x="51970" y="503852"/>
                </a:lnTo>
                <a:lnTo>
                  <a:pt x="24923" y="485616"/>
                </a:lnTo>
                <a:lnTo>
                  <a:pt x="6687" y="458569"/>
                </a:lnTo>
                <a:lnTo>
                  <a:pt x="0" y="425450"/>
                </a:lnTo>
                <a:lnTo>
                  <a:pt x="0" y="85090"/>
                </a:lnTo>
                <a:close/>
              </a:path>
            </a:pathLst>
          </a:custGeom>
          <a:ln w="12700">
            <a:solidFill>
              <a:srgbClr val="2E528F"/>
            </a:solidFill>
          </a:ln>
        </p:spPr>
        <p:txBody>
          <a:bodyPr wrap="square" lIns="0" tIns="0" rIns="0" bIns="0" rtlCol="0"/>
          <a:lstStyle/>
          <a:p>
            <a:pPr defTabSz="914400"/>
            <a:endParaRPr>
              <a:solidFill>
                <a:prstClr val="black"/>
              </a:solidFill>
              <a:latin typeface="Calibri"/>
            </a:endParaRPr>
          </a:p>
        </p:txBody>
      </p:sp>
      <p:sp>
        <p:nvSpPr>
          <p:cNvPr id="8" name="object 8"/>
          <p:cNvSpPr txBox="1"/>
          <p:nvPr/>
        </p:nvSpPr>
        <p:spPr>
          <a:xfrm>
            <a:off x="6206237" y="1671931"/>
            <a:ext cx="455295" cy="373051"/>
          </a:xfrm>
          <a:prstGeom prst="rect">
            <a:avLst/>
          </a:prstGeom>
        </p:spPr>
        <p:txBody>
          <a:bodyPr vert="horz" wrap="square" lIns="0" tIns="12700" rIns="0" bIns="0" rtlCol="0">
            <a:spAutoFit/>
          </a:bodyPr>
          <a:lstStyle/>
          <a:p>
            <a:pPr marL="15240" marR="5080" indent="-3175" defTabSz="914400">
              <a:lnSpc>
                <a:spcPct val="109100"/>
              </a:lnSpc>
              <a:spcBef>
                <a:spcPts val="100"/>
              </a:spcBef>
            </a:pPr>
            <a:r>
              <a:rPr sz="1100" dirty="0">
                <a:solidFill>
                  <a:srgbClr val="FFFFFF"/>
                </a:solidFill>
                <a:latin typeface="Calibri"/>
                <a:cs typeface="Calibri"/>
              </a:rPr>
              <a:t>No,</a:t>
            </a:r>
            <a:r>
              <a:rPr sz="1100" spc="-90" dirty="0">
                <a:solidFill>
                  <a:srgbClr val="FFFFFF"/>
                </a:solidFill>
                <a:latin typeface="Calibri"/>
                <a:cs typeface="Calibri"/>
              </a:rPr>
              <a:t> </a:t>
            </a:r>
            <a:r>
              <a:rPr sz="1100" dirty="0">
                <a:solidFill>
                  <a:srgbClr val="FFFFFF"/>
                </a:solidFill>
                <a:latin typeface="Calibri"/>
                <a:cs typeface="Calibri"/>
              </a:rPr>
              <a:t>use  </a:t>
            </a:r>
            <a:r>
              <a:rPr sz="1100" spc="-5" dirty="0">
                <a:solidFill>
                  <a:srgbClr val="FFFFFF"/>
                </a:solidFill>
                <a:latin typeface="Calibri"/>
                <a:cs typeface="Calibri"/>
              </a:rPr>
              <a:t>SC</a:t>
            </a:r>
            <a:r>
              <a:rPr sz="1100" dirty="0">
                <a:solidFill>
                  <a:srgbClr val="FFFFFF"/>
                </a:solidFill>
                <a:latin typeface="Calibri"/>
                <a:cs typeface="Calibri"/>
              </a:rPr>
              <a:t>1</a:t>
            </a:r>
            <a:r>
              <a:rPr sz="1100" spc="-10" dirty="0">
                <a:solidFill>
                  <a:srgbClr val="FFFFFF"/>
                </a:solidFill>
                <a:latin typeface="Calibri"/>
                <a:cs typeface="Calibri"/>
              </a:rPr>
              <a:t>0</a:t>
            </a:r>
            <a:r>
              <a:rPr sz="1100" dirty="0">
                <a:solidFill>
                  <a:srgbClr val="FFFFFF"/>
                </a:solidFill>
                <a:latin typeface="Calibri"/>
                <a:cs typeface="Calibri"/>
              </a:rPr>
              <a:t>79</a:t>
            </a:r>
            <a:endParaRPr sz="1100">
              <a:solidFill>
                <a:prstClr val="black"/>
              </a:solidFill>
              <a:latin typeface="Calibri"/>
              <a:cs typeface="Calibri"/>
            </a:endParaRPr>
          </a:p>
        </p:txBody>
      </p:sp>
      <p:sp>
        <p:nvSpPr>
          <p:cNvPr id="9" name="object 9"/>
          <p:cNvSpPr/>
          <p:nvPr/>
        </p:nvSpPr>
        <p:spPr>
          <a:xfrm>
            <a:off x="7119621" y="1522427"/>
            <a:ext cx="769620" cy="617220"/>
          </a:xfrm>
          <a:custGeom>
            <a:avLst/>
            <a:gdLst/>
            <a:ahLst/>
            <a:cxnLst/>
            <a:rect l="l" t="t" r="r" b="b"/>
            <a:pathLst>
              <a:path w="769619" h="617219">
                <a:moveTo>
                  <a:pt x="384810" y="0"/>
                </a:moveTo>
                <a:lnTo>
                  <a:pt x="332594" y="2817"/>
                </a:lnTo>
                <a:lnTo>
                  <a:pt x="282513" y="11023"/>
                </a:lnTo>
                <a:lnTo>
                  <a:pt x="235025" y="24251"/>
                </a:lnTo>
                <a:lnTo>
                  <a:pt x="190590" y="42132"/>
                </a:lnTo>
                <a:lnTo>
                  <a:pt x="149665" y="64300"/>
                </a:lnTo>
                <a:lnTo>
                  <a:pt x="112709" y="90387"/>
                </a:lnTo>
                <a:lnTo>
                  <a:pt x="80180" y="120025"/>
                </a:lnTo>
                <a:lnTo>
                  <a:pt x="52538" y="152845"/>
                </a:lnTo>
                <a:lnTo>
                  <a:pt x="30240" y="188482"/>
                </a:lnTo>
                <a:lnTo>
                  <a:pt x="13745" y="226567"/>
                </a:lnTo>
                <a:lnTo>
                  <a:pt x="3512" y="266732"/>
                </a:lnTo>
                <a:lnTo>
                  <a:pt x="0" y="308609"/>
                </a:lnTo>
                <a:lnTo>
                  <a:pt x="3512" y="350487"/>
                </a:lnTo>
                <a:lnTo>
                  <a:pt x="13745" y="390652"/>
                </a:lnTo>
                <a:lnTo>
                  <a:pt x="30240" y="428737"/>
                </a:lnTo>
                <a:lnTo>
                  <a:pt x="52538" y="464374"/>
                </a:lnTo>
                <a:lnTo>
                  <a:pt x="80180" y="497194"/>
                </a:lnTo>
                <a:lnTo>
                  <a:pt x="112709" y="526832"/>
                </a:lnTo>
                <a:lnTo>
                  <a:pt x="149665" y="552919"/>
                </a:lnTo>
                <a:lnTo>
                  <a:pt x="190590" y="575087"/>
                </a:lnTo>
                <a:lnTo>
                  <a:pt x="235025" y="592968"/>
                </a:lnTo>
                <a:lnTo>
                  <a:pt x="282513" y="606196"/>
                </a:lnTo>
                <a:lnTo>
                  <a:pt x="332594" y="614402"/>
                </a:lnTo>
                <a:lnTo>
                  <a:pt x="384810" y="617219"/>
                </a:lnTo>
                <a:lnTo>
                  <a:pt x="437025" y="614402"/>
                </a:lnTo>
                <a:lnTo>
                  <a:pt x="487106" y="606196"/>
                </a:lnTo>
                <a:lnTo>
                  <a:pt x="534594" y="592968"/>
                </a:lnTo>
                <a:lnTo>
                  <a:pt x="579029" y="575087"/>
                </a:lnTo>
                <a:lnTo>
                  <a:pt x="619954" y="552919"/>
                </a:lnTo>
                <a:lnTo>
                  <a:pt x="656910" y="526832"/>
                </a:lnTo>
                <a:lnTo>
                  <a:pt x="689439" y="497194"/>
                </a:lnTo>
                <a:lnTo>
                  <a:pt x="717081" y="464374"/>
                </a:lnTo>
                <a:lnTo>
                  <a:pt x="739379" y="428737"/>
                </a:lnTo>
                <a:lnTo>
                  <a:pt x="755874" y="390652"/>
                </a:lnTo>
                <a:lnTo>
                  <a:pt x="766107" y="350487"/>
                </a:lnTo>
                <a:lnTo>
                  <a:pt x="769620" y="308609"/>
                </a:lnTo>
                <a:lnTo>
                  <a:pt x="766107" y="266732"/>
                </a:lnTo>
                <a:lnTo>
                  <a:pt x="755874" y="226567"/>
                </a:lnTo>
                <a:lnTo>
                  <a:pt x="739379" y="188482"/>
                </a:lnTo>
                <a:lnTo>
                  <a:pt x="717081" y="152845"/>
                </a:lnTo>
                <a:lnTo>
                  <a:pt x="689439" y="120025"/>
                </a:lnTo>
                <a:lnTo>
                  <a:pt x="656910" y="90387"/>
                </a:lnTo>
                <a:lnTo>
                  <a:pt x="619954" y="64300"/>
                </a:lnTo>
                <a:lnTo>
                  <a:pt x="579029" y="42132"/>
                </a:lnTo>
                <a:lnTo>
                  <a:pt x="534594" y="24251"/>
                </a:lnTo>
                <a:lnTo>
                  <a:pt x="487106" y="11023"/>
                </a:lnTo>
                <a:lnTo>
                  <a:pt x="437025" y="2817"/>
                </a:lnTo>
                <a:lnTo>
                  <a:pt x="384810" y="0"/>
                </a:lnTo>
                <a:close/>
              </a:path>
            </a:pathLst>
          </a:custGeom>
          <a:solidFill>
            <a:srgbClr val="4471C4"/>
          </a:solidFill>
        </p:spPr>
        <p:txBody>
          <a:bodyPr wrap="square" lIns="0" tIns="0" rIns="0" bIns="0" rtlCol="0"/>
          <a:lstStyle/>
          <a:p>
            <a:pPr defTabSz="914400"/>
            <a:endParaRPr>
              <a:solidFill>
                <a:prstClr val="black"/>
              </a:solidFill>
              <a:latin typeface="Calibri"/>
            </a:endParaRPr>
          </a:p>
        </p:txBody>
      </p:sp>
      <p:sp>
        <p:nvSpPr>
          <p:cNvPr id="10" name="object 10"/>
          <p:cNvSpPr/>
          <p:nvPr/>
        </p:nvSpPr>
        <p:spPr>
          <a:xfrm>
            <a:off x="7119621" y="1522427"/>
            <a:ext cx="769620" cy="617220"/>
          </a:xfrm>
          <a:custGeom>
            <a:avLst/>
            <a:gdLst/>
            <a:ahLst/>
            <a:cxnLst/>
            <a:rect l="l" t="t" r="r" b="b"/>
            <a:pathLst>
              <a:path w="769619" h="617219">
                <a:moveTo>
                  <a:pt x="0" y="308609"/>
                </a:moveTo>
                <a:lnTo>
                  <a:pt x="3512" y="266732"/>
                </a:lnTo>
                <a:lnTo>
                  <a:pt x="13745" y="226567"/>
                </a:lnTo>
                <a:lnTo>
                  <a:pt x="30240" y="188482"/>
                </a:lnTo>
                <a:lnTo>
                  <a:pt x="52538" y="152845"/>
                </a:lnTo>
                <a:lnTo>
                  <a:pt x="80180" y="120025"/>
                </a:lnTo>
                <a:lnTo>
                  <a:pt x="112709" y="90387"/>
                </a:lnTo>
                <a:lnTo>
                  <a:pt x="149665" y="64300"/>
                </a:lnTo>
                <a:lnTo>
                  <a:pt x="190590" y="42132"/>
                </a:lnTo>
                <a:lnTo>
                  <a:pt x="235025" y="24251"/>
                </a:lnTo>
                <a:lnTo>
                  <a:pt x="282513" y="11023"/>
                </a:lnTo>
                <a:lnTo>
                  <a:pt x="332594" y="2817"/>
                </a:lnTo>
                <a:lnTo>
                  <a:pt x="384810" y="0"/>
                </a:lnTo>
                <a:lnTo>
                  <a:pt x="437025" y="2817"/>
                </a:lnTo>
                <a:lnTo>
                  <a:pt x="487106" y="11023"/>
                </a:lnTo>
                <a:lnTo>
                  <a:pt x="534594" y="24251"/>
                </a:lnTo>
                <a:lnTo>
                  <a:pt x="579029" y="42132"/>
                </a:lnTo>
                <a:lnTo>
                  <a:pt x="619954" y="64300"/>
                </a:lnTo>
                <a:lnTo>
                  <a:pt x="656910" y="90387"/>
                </a:lnTo>
                <a:lnTo>
                  <a:pt x="689439" y="120025"/>
                </a:lnTo>
                <a:lnTo>
                  <a:pt x="717081" y="152845"/>
                </a:lnTo>
                <a:lnTo>
                  <a:pt x="739379" y="188482"/>
                </a:lnTo>
                <a:lnTo>
                  <a:pt x="755874" y="226567"/>
                </a:lnTo>
                <a:lnTo>
                  <a:pt x="766107" y="266732"/>
                </a:lnTo>
                <a:lnTo>
                  <a:pt x="769620" y="308609"/>
                </a:lnTo>
                <a:lnTo>
                  <a:pt x="766107" y="350487"/>
                </a:lnTo>
                <a:lnTo>
                  <a:pt x="755874" y="390652"/>
                </a:lnTo>
                <a:lnTo>
                  <a:pt x="739379" y="428737"/>
                </a:lnTo>
                <a:lnTo>
                  <a:pt x="717081" y="464374"/>
                </a:lnTo>
                <a:lnTo>
                  <a:pt x="689439" y="497194"/>
                </a:lnTo>
                <a:lnTo>
                  <a:pt x="656910" y="526832"/>
                </a:lnTo>
                <a:lnTo>
                  <a:pt x="619954" y="552919"/>
                </a:lnTo>
                <a:lnTo>
                  <a:pt x="579029" y="575087"/>
                </a:lnTo>
                <a:lnTo>
                  <a:pt x="534594" y="592968"/>
                </a:lnTo>
                <a:lnTo>
                  <a:pt x="487106" y="606196"/>
                </a:lnTo>
                <a:lnTo>
                  <a:pt x="437025" y="614402"/>
                </a:lnTo>
                <a:lnTo>
                  <a:pt x="384810" y="617219"/>
                </a:lnTo>
                <a:lnTo>
                  <a:pt x="332594" y="614402"/>
                </a:lnTo>
                <a:lnTo>
                  <a:pt x="282513" y="606196"/>
                </a:lnTo>
                <a:lnTo>
                  <a:pt x="235025" y="592968"/>
                </a:lnTo>
                <a:lnTo>
                  <a:pt x="190590" y="575087"/>
                </a:lnTo>
                <a:lnTo>
                  <a:pt x="149665" y="552919"/>
                </a:lnTo>
                <a:lnTo>
                  <a:pt x="112709" y="526832"/>
                </a:lnTo>
                <a:lnTo>
                  <a:pt x="80180" y="497194"/>
                </a:lnTo>
                <a:lnTo>
                  <a:pt x="52538" y="464374"/>
                </a:lnTo>
                <a:lnTo>
                  <a:pt x="30240" y="428737"/>
                </a:lnTo>
                <a:lnTo>
                  <a:pt x="13745" y="390652"/>
                </a:lnTo>
                <a:lnTo>
                  <a:pt x="3512" y="350487"/>
                </a:lnTo>
                <a:lnTo>
                  <a:pt x="0" y="308609"/>
                </a:lnTo>
                <a:close/>
              </a:path>
            </a:pathLst>
          </a:custGeom>
          <a:ln w="12700">
            <a:solidFill>
              <a:srgbClr val="2E528F"/>
            </a:solidFill>
          </a:ln>
        </p:spPr>
        <p:txBody>
          <a:bodyPr wrap="square" lIns="0" tIns="0" rIns="0" bIns="0" rtlCol="0"/>
          <a:lstStyle/>
          <a:p>
            <a:pPr defTabSz="914400"/>
            <a:endParaRPr>
              <a:solidFill>
                <a:prstClr val="black"/>
              </a:solidFill>
              <a:latin typeface="Calibri"/>
            </a:endParaRPr>
          </a:p>
        </p:txBody>
      </p:sp>
      <p:sp>
        <p:nvSpPr>
          <p:cNvPr id="11" name="object 11"/>
          <p:cNvSpPr txBox="1"/>
          <p:nvPr/>
        </p:nvSpPr>
        <p:spPr>
          <a:xfrm>
            <a:off x="7394956" y="1668273"/>
            <a:ext cx="219075" cy="182101"/>
          </a:xfrm>
          <a:prstGeom prst="rect">
            <a:avLst/>
          </a:prstGeom>
        </p:spPr>
        <p:txBody>
          <a:bodyPr vert="horz" wrap="square" lIns="0" tIns="12700" rIns="0" bIns="0" rtlCol="0">
            <a:spAutoFit/>
          </a:bodyPr>
          <a:lstStyle/>
          <a:p>
            <a:pPr marL="12700" defTabSz="914400">
              <a:spcBef>
                <a:spcPts val="100"/>
              </a:spcBef>
            </a:pPr>
            <a:r>
              <a:rPr sz="1100" dirty="0">
                <a:solidFill>
                  <a:srgbClr val="FFFFFF"/>
                </a:solidFill>
                <a:latin typeface="Calibri"/>
                <a:cs typeface="Calibri"/>
              </a:rPr>
              <a:t>Yes</a:t>
            </a:r>
            <a:endParaRPr sz="1100">
              <a:solidFill>
                <a:prstClr val="black"/>
              </a:solidFill>
              <a:latin typeface="Calibri"/>
              <a:cs typeface="Calibri"/>
            </a:endParaRPr>
          </a:p>
        </p:txBody>
      </p:sp>
      <p:sp>
        <p:nvSpPr>
          <p:cNvPr id="12" name="object 12"/>
          <p:cNvSpPr/>
          <p:nvPr/>
        </p:nvSpPr>
        <p:spPr>
          <a:xfrm>
            <a:off x="5401311" y="4106884"/>
            <a:ext cx="3512820" cy="787400"/>
          </a:xfrm>
          <a:custGeom>
            <a:avLst/>
            <a:gdLst/>
            <a:ahLst/>
            <a:cxnLst/>
            <a:rect l="l" t="t" r="r" b="b"/>
            <a:pathLst>
              <a:path w="3512820" h="787400">
                <a:moveTo>
                  <a:pt x="3381590" y="0"/>
                </a:moveTo>
                <a:lnTo>
                  <a:pt x="131229" y="0"/>
                </a:lnTo>
                <a:lnTo>
                  <a:pt x="80147" y="10312"/>
                </a:lnTo>
                <a:lnTo>
                  <a:pt x="38434" y="38434"/>
                </a:lnTo>
                <a:lnTo>
                  <a:pt x="10312" y="80147"/>
                </a:lnTo>
                <a:lnTo>
                  <a:pt x="0" y="131229"/>
                </a:lnTo>
                <a:lnTo>
                  <a:pt x="0" y="656158"/>
                </a:lnTo>
                <a:lnTo>
                  <a:pt x="10312" y="707241"/>
                </a:lnTo>
                <a:lnTo>
                  <a:pt x="38434" y="748958"/>
                </a:lnTo>
                <a:lnTo>
                  <a:pt x="80147" y="777085"/>
                </a:lnTo>
                <a:lnTo>
                  <a:pt x="131229" y="787400"/>
                </a:lnTo>
                <a:lnTo>
                  <a:pt x="3381590" y="787400"/>
                </a:lnTo>
                <a:lnTo>
                  <a:pt x="3432672" y="777085"/>
                </a:lnTo>
                <a:lnTo>
                  <a:pt x="3474385" y="748958"/>
                </a:lnTo>
                <a:lnTo>
                  <a:pt x="3502507" y="707241"/>
                </a:lnTo>
                <a:lnTo>
                  <a:pt x="3512820" y="656158"/>
                </a:lnTo>
                <a:lnTo>
                  <a:pt x="3512820" y="131229"/>
                </a:lnTo>
                <a:lnTo>
                  <a:pt x="3502507" y="80147"/>
                </a:lnTo>
                <a:lnTo>
                  <a:pt x="3474385" y="38434"/>
                </a:lnTo>
                <a:lnTo>
                  <a:pt x="3432672" y="10312"/>
                </a:lnTo>
                <a:lnTo>
                  <a:pt x="3381590" y="0"/>
                </a:lnTo>
                <a:close/>
              </a:path>
            </a:pathLst>
          </a:custGeom>
          <a:solidFill>
            <a:srgbClr val="4471C4"/>
          </a:solidFill>
        </p:spPr>
        <p:txBody>
          <a:bodyPr wrap="square" lIns="0" tIns="0" rIns="0" bIns="0" rtlCol="0"/>
          <a:lstStyle/>
          <a:p>
            <a:pPr defTabSz="914400"/>
            <a:endParaRPr>
              <a:solidFill>
                <a:prstClr val="black"/>
              </a:solidFill>
              <a:latin typeface="Calibri"/>
            </a:endParaRPr>
          </a:p>
        </p:txBody>
      </p:sp>
      <p:sp>
        <p:nvSpPr>
          <p:cNvPr id="13" name="object 13"/>
          <p:cNvSpPr/>
          <p:nvPr/>
        </p:nvSpPr>
        <p:spPr>
          <a:xfrm>
            <a:off x="5401311" y="4106884"/>
            <a:ext cx="3512820" cy="787400"/>
          </a:xfrm>
          <a:custGeom>
            <a:avLst/>
            <a:gdLst/>
            <a:ahLst/>
            <a:cxnLst/>
            <a:rect l="l" t="t" r="r" b="b"/>
            <a:pathLst>
              <a:path w="3512820" h="787400">
                <a:moveTo>
                  <a:pt x="0" y="131229"/>
                </a:moveTo>
                <a:lnTo>
                  <a:pt x="10312" y="80147"/>
                </a:lnTo>
                <a:lnTo>
                  <a:pt x="38434" y="38434"/>
                </a:lnTo>
                <a:lnTo>
                  <a:pt x="80147" y="10312"/>
                </a:lnTo>
                <a:lnTo>
                  <a:pt x="131229" y="0"/>
                </a:lnTo>
                <a:lnTo>
                  <a:pt x="3381590" y="0"/>
                </a:lnTo>
                <a:lnTo>
                  <a:pt x="3432672" y="10312"/>
                </a:lnTo>
                <a:lnTo>
                  <a:pt x="3474385" y="38434"/>
                </a:lnTo>
                <a:lnTo>
                  <a:pt x="3502507" y="80147"/>
                </a:lnTo>
                <a:lnTo>
                  <a:pt x="3512820" y="131229"/>
                </a:lnTo>
                <a:lnTo>
                  <a:pt x="3512820" y="656158"/>
                </a:lnTo>
                <a:lnTo>
                  <a:pt x="3502507" y="707241"/>
                </a:lnTo>
                <a:lnTo>
                  <a:pt x="3474385" y="748958"/>
                </a:lnTo>
                <a:lnTo>
                  <a:pt x="3432672" y="777085"/>
                </a:lnTo>
                <a:lnTo>
                  <a:pt x="3381590" y="787400"/>
                </a:lnTo>
                <a:lnTo>
                  <a:pt x="131229" y="787400"/>
                </a:lnTo>
                <a:lnTo>
                  <a:pt x="80147" y="777085"/>
                </a:lnTo>
                <a:lnTo>
                  <a:pt x="38434" y="748958"/>
                </a:lnTo>
                <a:lnTo>
                  <a:pt x="10312" y="707241"/>
                </a:lnTo>
                <a:lnTo>
                  <a:pt x="0" y="656158"/>
                </a:lnTo>
                <a:lnTo>
                  <a:pt x="0" y="131229"/>
                </a:lnTo>
                <a:close/>
              </a:path>
            </a:pathLst>
          </a:custGeom>
          <a:ln w="12700">
            <a:solidFill>
              <a:srgbClr val="2E528F"/>
            </a:solidFill>
          </a:ln>
        </p:spPr>
        <p:txBody>
          <a:bodyPr wrap="square" lIns="0" tIns="0" rIns="0" bIns="0" rtlCol="0"/>
          <a:lstStyle/>
          <a:p>
            <a:pPr defTabSz="914400"/>
            <a:endParaRPr>
              <a:solidFill>
                <a:prstClr val="black"/>
              </a:solidFill>
              <a:latin typeface="Calibri"/>
            </a:endParaRPr>
          </a:p>
        </p:txBody>
      </p:sp>
      <p:sp>
        <p:nvSpPr>
          <p:cNvPr id="14" name="object 14"/>
          <p:cNvSpPr txBox="1"/>
          <p:nvPr/>
        </p:nvSpPr>
        <p:spPr>
          <a:xfrm>
            <a:off x="5564631" y="4229232"/>
            <a:ext cx="3187700" cy="375296"/>
          </a:xfrm>
          <a:prstGeom prst="rect">
            <a:avLst/>
          </a:prstGeom>
        </p:spPr>
        <p:txBody>
          <a:bodyPr vert="horz" wrap="square" lIns="0" tIns="12065" rIns="0" bIns="0" rtlCol="0">
            <a:spAutoFit/>
          </a:bodyPr>
          <a:lstStyle/>
          <a:p>
            <a:pPr marL="12700" marR="5080" defTabSz="914400">
              <a:lnSpc>
                <a:spcPct val="110000"/>
              </a:lnSpc>
              <a:spcBef>
                <a:spcPts val="95"/>
              </a:spcBef>
            </a:pPr>
            <a:r>
              <a:rPr sz="1100" spc="-5" dirty="0">
                <a:solidFill>
                  <a:srgbClr val="FFFFFF"/>
                </a:solidFill>
                <a:latin typeface="Calibri"/>
                <a:cs typeface="Calibri"/>
              </a:rPr>
              <a:t>Is </a:t>
            </a:r>
            <a:r>
              <a:rPr sz="1100" dirty="0">
                <a:solidFill>
                  <a:srgbClr val="FFFFFF"/>
                </a:solidFill>
                <a:latin typeface="Calibri"/>
                <a:cs typeface="Calibri"/>
              </a:rPr>
              <a:t>the </a:t>
            </a:r>
            <a:r>
              <a:rPr sz="1100" spc="-5" dirty="0">
                <a:solidFill>
                  <a:srgbClr val="FFFFFF"/>
                </a:solidFill>
                <a:latin typeface="Calibri"/>
                <a:cs typeface="Calibri"/>
              </a:rPr>
              <a:t>agreement for less than </a:t>
            </a:r>
            <a:r>
              <a:rPr sz="1100" dirty="0">
                <a:solidFill>
                  <a:srgbClr val="FFFFFF"/>
                </a:solidFill>
                <a:latin typeface="Calibri"/>
                <a:cs typeface="Calibri"/>
              </a:rPr>
              <a:t>12 </a:t>
            </a:r>
            <a:r>
              <a:rPr sz="1100" spc="-5" dirty="0">
                <a:solidFill>
                  <a:srgbClr val="FFFFFF"/>
                </a:solidFill>
                <a:latin typeface="Calibri"/>
                <a:cs typeface="Calibri"/>
              </a:rPr>
              <a:t>months (including any  options to extend regardless </a:t>
            </a:r>
            <a:r>
              <a:rPr sz="1100" dirty="0">
                <a:solidFill>
                  <a:srgbClr val="FFFFFF"/>
                </a:solidFill>
                <a:latin typeface="Calibri"/>
                <a:cs typeface="Calibri"/>
              </a:rPr>
              <a:t>of </a:t>
            </a:r>
            <a:r>
              <a:rPr sz="1100" spc="-5" dirty="0">
                <a:solidFill>
                  <a:srgbClr val="FFFFFF"/>
                </a:solidFill>
                <a:latin typeface="Calibri"/>
                <a:cs typeface="Calibri"/>
              </a:rPr>
              <a:t>probability </a:t>
            </a:r>
            <a:r>
              <a:rPr sz="1100" dirty="0">
                <a:solidFill>
                  <a:srgbClr val="FFFFFF"/>
                </a:solidFill>
                <a:latin typeface="Calibri"/>
                <a:cs typeface="Calibri"/>
              </a:rPr>
              <a:t>of</a:t>
            </a:r>
            <a:r>
              <a:rPr sz="1100" spc="40" dirty="0">
                <a:solidFill>
                  <a:srgbClr val="FFFFFF"/>
                </a:solidFill>
                <a:latin typeface="Calibri"/>
                <a:cs typeface="Calibri"/>
              </a:rPr>
              <a:t> </a:t>
            </a:r>
            <a:r>
              <a:rPr sz="1100" spc="-5" dirty="0">
                <a:solidFill>
                  <a:srgbClr val="FFFFFF"/>
                </a:solidFill>
                <a:latin typeface="Calibri"/>
                <a:cs typeface="Calibri"/>
              </a:rPr>
              <a:t>renewal)?</a:t>
            </a:r>
            <a:endParaRPr sz="1100">
              <a:solidFill>
                <a:prstClr val="black"/>
              </a:solidFill>
              <a:latin typeface="Calibri"/>
              <a:cs typeface="Calibri"/>
            </a:endParaRPr>
          </a:p>
        </p:txBody>
      </p:sp>
      <p:sp>
        <p:nvSpPr>
          <p:cNvPr id="15" name="object 15"/>
          <p:cNvSpPr/>
          <p:nvPr/>
        </p:nvSpPr>
        <p:spPr>
          <a:xfrm>
            <a:off x="8417560" y="7093275"/>
            <a:ext cx="3081655" cy="663575"/>
          </a:xfrm>
          <a:custGeom>
            <a:avLst/>
            <a:gdLst/>
            <a:ahLst/>
            <a:cxnLst/>
            <a:rect l="l" t="t" r="r" b="b"/>
            <a:pathLst>
              <a:path w="3081654" h="663575">
                <a:moveTo>
                  <a:pt x="2971063" y="0"/>
                </a:moveTo>
                <a:lnTo>
                  <a:pt x="110591" y="0"/>
                </a:lnTo>
                <a:lnTo>
                  <a:pt x="67545" y="8691"/>
                </a:lnTo>
                <a:lnTo>
                  <a:pt x="32392" y="32394"/>
                </a:lnTo>
                <a:lnTo>
                  <a:pt x="8691" y="67551"/>
                </a:lnTo>
                <a:lnTo>
                  <a:pt x="0" y="110604"/>
                </a:lnTo>
                <a:lnTo>
                  <a:pt x="0" y="552983"/>
                </a:lnTo>
                <a:lnTo>
                  <a:pt x="8691" y="596034"/>
                </a:lnTo>
                <a:lnTo>
                  <a:pt x="32392" y="631186"/>
                </a:lnTo>
                <a:lnTo>
                  <a:pt x="67545" y="654885"/>
                </a:lnTo>
                <a:lnTo>
                  <a:pt x="110591" y="663575"/>
                </a:lnTo>
                <a:lnTo>
                  <a:pt x="2971063" y="663575"/>
                </a:lnTo>
                <a:lnTo>
                  <a:pt x="3014109" y="654885"/>
                </a:lnTo>
                <a:lnTo>
                  <a:pt x="3049262" y="631186"/>
                </a:lnTo>
                <a:lnTo>
                  <a:pt x="3072963" y="596034"/>
                </a:lnTo>
                <a:lnTo>
                  <a:pt x="3081655" y="552983"/>
                </a:lnTo>
                <a:lnTo>
                  <a:pt x="3081655" y="110604"/>
                </a:lnTo>
                <a:lnTo>
                  <a:pt x="3072963" y="67551"/>
                </a:lnTo>
                <a:lnTo>
                  <a:pt x="3049262" y="32394"/>
                </a:lnTo>
                <a:lnTo>
                  <a:pt x="3014109" y="8691"/>
                </a:lnTo>
                <a:lnTo>
                  <a:pt x="2971063" y="0"/>
                </a:lnTo>
                <a:close/>
              </a:path>
            </a:pathLst>
          </a:custGeom>
          <a:solidFill>
            <a:srgbClr val="4471C4"/>
          </a:solidFill>
        </p:spPr>
        <p:txBody>
          <a:bodyPr wrap="square" lIns="0" tIns="0" rIns="0" bIns="0" rtlCol="0"/>
          <a:lstStyle/>
          <a:p>
            <a:pPr defTabSz="914400"/>
            <a:endParaRPr>
              <a:solidFill>
                <a:prstClr val="black"/>
              </a:solidFill>
              <a:latin typeface="Calibri"/>
            </a:endParaRPr>
          </a:p>
        </p:txBody>
      </p:sp>
      <p:sp>
        <p:nvSpPr>
          <p:cNvPr id="16" name="object 16"/>
          <p:cNvSpPr/>
          <p:nvPr/>
        </p:nvSpPr>
        <p:spPr>
          <a:xfrm>
            <a:off x="8417560" y="7093275"/>
            <a:ext cx="3081655" cy="663575"/>
          </a:xfrm>
          <a:custGeom>
            <a:avLst/>
            <a:gdLst/>
            <a:ahLst/>
            <a:cxnLst/>
            <a:rect l="l" t="t" r="r" b="b"/>
            <a:pathLst>
              <a:path w="3081654" h="663575">
                <a:moveTo>
                  <a:pt x="0" y="110604"/>
                </a:moveTo>
                <a:lnTo>
                  <a:pt x="8691" y="67551"/>
                </a:lnTo>
                <a:lnTo>
                  <a:pt x="32392" y="32394"/>
                </a:lnTo>
                <a:lnTo>
                  <a:pt x="67545" y="8691"/>
                </a:lnTo>
                <a:lnTo>
                  <a:pt x="110591" y="0"/>
                </a:lnTo>
                <a:lnTo>
                  <a:pt x="2971063" y="0"/>
                </a:lnTo>
                <a:lnTo>
                  <a:pt x="3014109" y="8691"/>
                </a:lnTo>
                <a:lnTo>
                  <a:pt x="3049262" y="32394"/>
                </a:lnTo>
                <a:lnTo>
                  <a:pt x="3072963" y="67551"/>
                </a:lnTo>
                <a:lnTo>
                  <a:pt x="3081655" y="110604"/>
                </a:lnTo>
                <a:lnTo>
                  <a:pt x="3081655" y="552983"/>
                </a:lnTo>
                <a:lnTo>
                  <a:pt x="3072963" y="596034"/>
                </a:lnTo>
                <a:lnTo>
                  <a:pt x="3049262" y="631186"/>
                </a:lnTo>
                <a:lnTo>
                  <a:pt x="3014109" y="654885"/>
                </a:lnTo>
                <a:lnTo>
                  <a:pt x="2971063" y="663575"/>
                </a:lnTo>
                <a:lnTo>
                  <a:pt x="110591" y="663575"/>
                </a:lnTo>
                <a:lnTo>
                  <a:pt x="67545" y="654885"/>
                </a:lnTo>
                <a:lnTo>
                  <a:pt x="32392" y="631186"/>
                </a:lnTo>
                <a:lnTo>
                  <a:pt x="8691" y="596034"/>
                </a:lnTo>
                <a:lnTo>
                  <a:pt x="0" y="552983"/>
                </a:lnTo>
                <a:lnTo>
                  <a:pt x="0" y="110604"/>
                </a:lnTo>
                <a:close/>
              </a:path>
            </a:pathLst>
          </a:custGeom>
          <a:ln w="12700">
            <a:solidFill>
              <a:srgbClr val="2E528F"/>
            </a:solidFill>
          </a:ln>
        </p:spPr>
        <p:txBody>
          <a:bodyPr wrap="square" lIns="0" tIns="0" rIns="0" bIns="0" rtlCol="0"/>
          <a:lstStyle/>
          <a:p>
            <a:pPr defTabSz="914400"/>
            <a:endParaRPr>
              <a:solidFill>
                <a:prstClr val="black"/>
              </a:solidFill>
              <a:latin typeface="Calibri"/>
            </a:endParaRPr>
          </a:p>
        </p:txBody>
      </p:sp>
      <p:sp>
        <p:nvSpPr>
          <p:cNvPr id="17" name="object 17"/>
          <p:cNvSpPr txBox="1"/>
          <p:nvPr/>
        </p:nvSpPr>
        <p:spPr>
          <a:xfrm>
            <a:off x="8585200" y="7153758"/>
            <a:ext cx="2744470" cy="375937"/>
          </a:xfrm>
          <a:prstGeom prst="rect">
            <a:avLst/>
          </a:prstGeom>
        </p:spPr>
        <p:txBody>
          <a:bodyPr vert="horz" wrap="square" lIns="0" tIns="12700" rIns="0" bIns="0" rtlCol="0">
            <a:spAutoFit/>
          </a:bodyPr>
          <a:lstStyle/>
          <a:p>
            <a:pPr marL="219710" marR="5080" indent="-207645" defTabSz="914400">
              <a:lnSpc>
                <a:spcPct val="110000"/>
              </a:lnSpc>
              <a:spcBef>
                <a:spcPts val="100"/>
              </a:spcBef>
            </a:pPr>
            <a:r>
              <a:rPr sz="1100" spc="-5" dirty="0">
                <a:solidFill>
                  <a:srgbClr val="FFFFFF"/>
                </a:solidFill>
                <a:latin typeface="Calibri"/>
                <a:cs typeface="Calibri"/>
              </a:rPr>
              <a:t>If </a:t>
            </a:r>
            <a:r>
              <a:rPr sz="1100" dirty="0">
                <a:solidFill>
                  <a:srgbClr val="FFFFFF"/>
                </a:solidFill>
                <a:latin typeface="Calibri"/>
                <a:cs typeface="Calibri"/>
              </a:rPr>
              <a:t>no, </a:t>
            </a:r>
            <a:r>
              <a:rPr sz="1100" spc="-5" dirty="0">
                <a:solidFill>
                  <a:srgbClr val="FFFFFF"/>
                </a:solidFill>
                <a:latin typeface="Calibri"/>
                <a:cs typeface="Calibri"/>
              </a:rPr>
              <a:t>does </a:t>
            </a:r>
            <a:r>
              <a:rPr sz="1100" dirty="0">
                <a:solidFill>
                  <a:srgbClr val="FFFFFF"/>
                </a:solidFill>
                <a:latin typeface="Calibri"/>
                <a:cs typeface="Calibri"/>
              </a:rPr>
              <a:t>the </a:t>
            </a:r>
            <a:r>
              <a:rPr sz="1100" spc="-5" dirty="0">
                <a:solidFill>
                  <a:srgbClr val="FFFFFF"/>
                </a:solidFill>
                <a:latin typeface="Calibri"/>
                <a:cs typeface="Calibri"/>
              </a:rPr>
              <a:t>contract </a:t>
            </a:r>
            <a:r>
              <a:rPr sz="1100" spc="-10" dirty="0">
                <a:solidFill>
                  <a:srgbClr val="FFFFFF"/>
                </a:solidFill>
                <a:latin typeface="Calibri"/>
                <a:cs typeface="Calibri"/>
              </a:rPr>
              <a:t>have </a:t>
            </a:r>
            <a:r>
              <a:rPr sz="1100" dirty="0">
                <a:solidFill>
                  <a:srgbClr val="FFFFFF"/>
                </a:solidFill>
                <a:latin typeface="Calibri"/>
                <a:cs typeface="Calibri"/>
              </a:rPr>
              <a:t>a </a:t>
            </a:r>
            <a:r>
              <a:rPr sz="1100" spc="-5" dirty="0">
                <a:solidFill>
                  <a:srgbClr val="FFFFFF"/>
                </a:solidFill>
                <a:latin typeface="Calibri"/>
                <a:cs typeface="Calibri"/>
              </a:rPr>
              <a:t>clause that it can  be canceled at </a:t>
            </a:r>
            <a:r>
              <a:rPr sz="1100" spc="-10" dirty="0">
                <a:solidFill>
                  <a:srgbClr val="FFFFFF"/>
                </a:solidFill>
                <a:latin typeface="Calibri"/>
                <a:cs typeface="Calibri"/>
              </a:rPr>
              <a:t>any </a:t>
            </a:r>
            <a:r>
              <a:rPr sz="1100" spc="-5" dirty="0">
                <a:solidFill>
                  <a:srgbClr val="FFFFFF"/>
                </a:solidFill>
                <a:latin typeface="Calibri"/>
                <a:cs typeface="Calibri"/>
              </a:rPr>
              <a:t>time by </a:t>
            </a:r>
            <a:r>
              <a:rPr sz="1100" dirty="0">
                <a:solidFill>
                  <a:srgbClr val="FFFFFF"/>
                </a:solidFill>
                <a:latin typeface="Calibri"/>
                <a:cs typeface="Calibri"/>
              </a:rPr>
              <a:t>both</a:t>
            </a:r>
            <a:r>
              <a:rPr sz="1100" spc="30" dirty="0">
                <a:solidFill>
                  <a:srgbClr val="FFFFFF"/>
                </a:solidFill>
                <a:latin typeface="Calibri"/>
                <a:cs typeface="Calibri"/>
              </a:rPr>
              <a:t> </a:t>
            </a:r>
            <a:r>
              <a:rPr sz="1100" spc="-5" dirty="0">
                <a:solidFill>
                  <a:srgbClr val="FFFFFF"/>
                </a:solidFill>
                <a:latin typeface="Calibri"/>
                <a:cs typeface="Calibri"/>
              </a:rPr>
              <a:t>parties?</a:t>
            </a:r>
            <a:endParaRPr sz="1100">
              <a:solidFill>
                <a:prstClr val="black"/>
              </a:solidFill>
              <a:latin typeface="Calibri"/>
              <a:cs typeface="Calibri"/>
            </a:endParaRPr>
          </a:p>
        </p:txBody>
      </p:sp>
      <p:sp>
        <p:nvSpPr>
          <p:cNvPr id="18" name="object 18"/>
          <p:cNvSpPr/>
          <p:nvPr/>
        </p:nvSpPr>
        <p:spPr>
          <a:xfrm>
            <a:off x="7479031" y="2362530"/>
            <a:ext cx="2031364" cy="702310"/>
          </a:xfrm>
          <a:custGeom>
            <a:avLst/>
            <a:gdLst/>
            <a:ahLst/>
            <a:cxnLst/>
            <a:rect l="l" t="t" r="r" b="b"/>
            <a:pathLst>
              <a:path w="2031364" h="702310">
                <a:moveTo>
                  <a:pt x="1914309" y="0"/>
                </a:moveTo>
                <a:lnTo>
                  <a:pt x="117055" y="0"/>
                </a:lnTo>
                <a:lnTo>
                  <a:pt x="71494" y="9199"/>
                </a:lnTo>
                <a:lnTo>
                  <a:pt x="34286" y="34286"/>
                </a:lnTo>
                <a:lnTo>
                  <a:pt x="9199" y="71494"/>
                </a:lnTo>
                <a:lnTo>
                  <a:pt x="0" y="117055"/>
                </a:lnTo>
                <a:lnTo>
                  <a:pt x="0" y="585254"/>
                </a:lnTo>
                <a:lnTo>
                  <a:pt x="9199" y="630820"/>
                </a:lnTo>
                <a:lnTo>
                  <a:pt x="34286" y="668027"/>
                </a:lnTo>
                <a:lnTo>
                  <a:pt x="71494" y="693112"/>
                </a:lnTo>
                <a:lnTo>
                  <a:pt x="117055" y="702309"/>
                </a:lnTo>
                <a:lnTo>
                  <a:pt x="1914309" y="702309"/>
                </a:lnTo>
                <a:lnTo>
                  <a:pt x="1959870" y="693112"/>
                </a:lnTo>
                <a:lnTo>
                  <a:pt x="1997078" y="668027"/>
                </a:lnTo>
                <a:lnTo>
                  <a:pt x="2022165" y="630820"/>
                </a:lnTo>
                <a:lnTo>
                  <a:pt x="2031364" y="585254"/>
                </a:lnTo>
                <a:lnTo>
                  <a:pt x="2031364" y="117055"/>
                </a:lnTo>
                <a:lnTo>
                  <a:pt x="2022165" y="71494"/>
                </a:lnTo>
                <a:lnTo>
                  <a:pt x="1997078" y="34286"/>
                </a:lnTo>
                <a:lnTo>
                  <a:pt x="1959870" y="9199"/>
                </a:lnTo>
                <a:lnTo>
                  <a:pt x="1914309" y="0"/>
                </a:lnTo>
                <a:close/>
              </a:path>
            </a:pathLst>
          </a:custGeom>
          <a:solidFill>
            <a:srgbClr val="4471C4"/>
          </a:solidFill>
        </p:spPr>
        <p:txBody>
          <a:bodyPr wrap="square" lIns="0" tIns="0" rIns="0" bIns="0" rtlCol="0"/>
          <a:lstStyle/>
          <a:p>
            <a:pPr defTabSz="914400"/>
            <a:endParaRPr>
              <a:solidFill>
                <a:prstClr val="black"/>
              </a:solidFill>
              <a:latin typeface="Calibri"/>
            </a:endParaRPr>
          </a:p>
        </p:txBody>
      </p:sp>
      <p:sp>
        <p:nvSpPr>
          <p:cNvPr id="19" name="object 19"/>
          <p:cNvSpPr/>
          <p:nvPr/>
        </p:nvSpPr>
        <p:spPr>
          <a:xfrm>
            <a:off x="7479031" y="2362530"/>
            <a:ext cx="2031364" cy="702310"/>
          </a:xfrm>
          <a:custGeom>
            <a:avLst/>
            <a:gdLst/>
            <a:ahLst/>
            <a:cxnLst/>
            <a:rect l="l" t="t" r="r" b="b"/>
            <a:pathLst>
              <a:path w="2031364" h="702310">
                <a:moveTo>
                  <a:pt x="0" y="117055"/>
                </a:moveTo>
                <a:lnTo>
                  <a:pt x="9199" y="71494"/>
                </a:lnTo>
                <a:lnTo>
                  <a:pt x="34286" y="34286"/>
                </a:lnTo>
                <a:lnTo>
                  <a:pt x="71494" y="9199"/>
                </a:lnTo>
                <a:lnTo>
                  <a:pt x="117055" y="0"/>
                </a:lnTo>
                <a:lnTo>
                  <a:pt x="1914309" y="0"/>
                </a:lnTo>
                <a:lnTo>
                  <a:pt x="1959870" y="9199"/>
                </a:lnTo>
                <a:lnTo>
                  <a:pt x="1997078" y="34286"/>
                </a:lnTo>
                <a:lnTo>
                  <a:pt x="2022165" y="71494"/>
                </a:lnTo>
                <a:lnTo>
                  <a:pt x="2031364" y="117055"/>
                </a:lnTo>
                <a:lnTo>
                  <a:pt x="2031364" y="585254"/>
                </a:lnTo>
                <a:lnTo>
                  <a:pt x="2022165" y="630820"/>
                </a:lnTo>
                <a:lnTo>
                  <a:pt x="1997078" y="668027"/>
                </a:lnTo>
                <a:lnTo>
                  <a:pt x="1959870" y="693112"/>
                </a:lnTo>
                <a:lnTo>
                  <a:pt x="1914309" y="702309"/>
                </a:lnTo>
                <a:lnTo>
                  <a:pt x="117055" y="702309"/>
                </a:lnTo>
                <a:lnTo>
                  <a:pt x="71494" y="693112"/>
                </a:lnTo>
                <a:lnTo>
                  <a:pt x="34286" y="668027"/>
                </a:lnTo>
                <a:lnTo>
                  <a:pt x="9199" y="630820"/>
                </a:lnTo>
                <a:lnTo>
                  <a:pt x="0" y="585254"/>
                </a:lnTo>
                <a:lnTo>
                  <a:pt x="0" y="117055"/>
                </a:lnTo>
                <a:close/>
              </a:path>
            </a:pathLst>
          </a:custGeom>
          <a:ln w="12699">
            <a:solidFill>
              <a:srgbClr val="2E528F"/>
            </a:solidFill>
          </a:ln>
        </p:spPr>
        <p:txBody>
          <a:bodyPr wrap="square" lIns="0" tIns="0" rIns="0" bIns="0" rtlCol="0"/>
          <a:lstStyle/>
          <a:p>
            <a:pPr defTabSz="914400"/>
            <a:endParaRPr>
              <a:solidFill>
                <a:prstClr val="black"/>
              </a:solidFill>
              <a:latin typeface="Calibri"/>
            </a:endParaRPr>
          </a:p>
        </p:txBody>
      </p:sp>
      <p:sp>
        <p:nvSpPr>
          <p:cNvPr id="20" name="object 20"/>
          <p:cNvSpPr txBox="1"/>
          <p:nvPr/>
        </p:nvSpPr>
        <p:spPr>
          <a:xfrm>
            <a:off x="7667752" y="2412594"/>
            <a:ext cx="1654175" cy="579120"/>
          </a:xfrm>
          <a:prstGeom prst="rect">
            <a:avLst/>
          </a:prstGeom>
        </p:spPr>
        <p:txBody>
          <a:bodyPr vert="horz" wrap="square" lIns="0" tIns="12700" rIns="0" bIns="0" rtlCol="0">
            <a:spAutoFit/>
          </a:bodyPr>
          <a:lstStyle/>
          <a:p>
            <a:pPr marL="12700" marR="5080" algn="ctr" defTabSz="914400">
              <a:lnSpc>
                <a:spcPct val="110000"/>
              </a:lnSpc>
              <a:spcBef>
                <a:spcPts val="100"/>
              </a:spcBef>
            </a:pPr>
            <a:r>
              <a:rPr sz="1100" spc="-5" dirty="0">
                <a:solidFill>
                  <a:srgbClr val="FFFFFF"/>
                </a:solidFill>
                <a:latin typeface="Calibri"/>
                <a:cs typeface="Calibri"/>
              </a:rPr>
              <a:t>Is </a:t>
            </a:r>
            <a:r>
              <a:rPr sz="1100" dirty="0">
                <a:solidFill>
                  <a:srgbClr val="FFFFFF"/>
                </a:solidFill>
                <a:latin typeface="Calibri"/>
                <a:cs typeface="Calibri"/>
              </a:rPr>
              <a:t>the </a:t>
            </a:r>
            <a:r>
              <a:rPr sz="1100" spc="-5" dirty="0">
                <a:solidFill>
                  <a:srgbClr val="FFFFFF"/>
                </a:solidFill>
                <a:latin typeface="Calibri"/>
                <a:cs typeface="Calibri"/>
              </a:rPr>
              <a:t>cost $100,000 </a:t>
            </a:r>
            <a:r>
              <a:rPr sz="1100" dirty="0">
                <a:solidFill>
                  <a:srgbClr val="FFFFFF"/>
                </a:solidFill>
                <a:latin typeface="Calibri"/>
                <a:cs typeface="Calibri"/>
              </a:rPr>
              <a:t>or</a:t>
            </a:r>
            <a:r>
              <a:rPr sz="1100" spc="-45" dirty="0">
                <a:solidFill>
                  <a:srgbClr val="FFFFFF"/>
                </a:solidFill>
                <a:latin typeface="Calibri"/>
                <a:cs typeface="Calibri"/>
              </a:rPr>
              <a:t> </a:t>
            </a:r>
            <a:r>
              <a:rPr sz="1100" spc="-5" dirty="0">
                <a:solidFill>
                  <a:srgbClr val="FFFFFF"/>
                </a:solidFill>
                <a:latin typeface="Calibri"/>
                <a:cs typeface="Calibri"/>
              </a:rPr>
              <a:t>more  (including this </a:t>
            </a:r>
            <a:r>
              <a:rPr sz="1100" dirty="0">
                <a:solidFill>
                  <a:srgbClr val="FFFFFF"/>
                </a:solidFill>
                <a:latin typeface="Calibri"/>
                <a:cs typeface="Calibri"/>
              </a:rPr>
              <a:t>year </a:t>
            </a:r>
            <a:r>
              <a:rPr sz="1100" spc="-5" dirty="0">
                <a:solidFill>
                  <a:srgbClr val="FFFFFF"/>
                </a:solidFill>
                <a:latin typeface="Calibri"/>
                <a:cs typeface="Calibri"/>
              </a:rPr>
              <a:t>and any  optional</a:t>
            </a:r>
            <a:r>
              <a:rPr sz="1100" spc="-15" dirty="0">
                <a:solidFill>
                  <a:srgbClr val="FFFFFF"/>
                </a:solidFill>
                <a:latin typeface="Calibri"/>
                <a:cs typeface="Calibri"/>
              </a:rPr>
              <a:t> </a:t>
            </a:r>
            <a:r>
              <a:rPr sz="1100" spc="-5" dirty="0">
                <a:solidFill>
                  <a:srgbClr val="FFFFFF"/>
                </a:solidFill>
                <a:latin typeface="Calibri"/>
                <a:cs typeface="Calibri"/>
              </a:rPr>
              <a:t>renewals?</a:t>
            </a:r>
            <a:endParaRPr sz="1100">
              <a:solidFill>
                <a:prstClr val="black"/>
              </a:solidFill>
              <a:latin typeface="Calibri"/>
              <a:cs typeface="Calibri"/>
            </a:endParaRPr>
          </a:p>
        </p:txBody>
      </p:sp>
      <p:sp>
        <p:nvSpPr>
          <p:cNvPr id="21" name="object 21"/>
          <p:cNvSpPr/>
          <p:nvPr/>
        </p:nvSpPr>
        <p:spPr>
          <a:xfrm>
            <a:off x="7308850" y="3332178"/>
            <a:ext cx="702310" cy="465455"/>
          </a:xfrm>
          <a:custGeom>
            <a:avLst/>
            <a:gdLst/>
            <a:ahLst/>
            <a:cxnLst/>
            <a:rect l="l" t="t" r="r" b="b"/>
            <a:pathLst>
              <a:path w="702310" h="465454">
                <a:moveTo>
                  <a:pt x="351155" y="0"/>
                </a:moveTo>
                <a:lnTo>
                  <a:pt x="294194" y="3045"/>
                </a:lnTo>
                <a:lnTo>
                  <a:pt x="240161" y="11864"/>
                </a:lnTo>
                <a:lnTo>
                  <a:pt x="189777" y="25975"/>
                </a:lnTo>
                <a:lnTo>
                  <a:pt x="143765" y="44901"/>
                </a:lnTo>
                <a:lnTo>
                  <a:pt x="102849" y="68162"/>
                </a:lnTo>
                <a:lnTo>
                  <a:pt x="67751" y="95279"/>
                </a:lnTo>
                <a:lnTo>
                  <a:pt x="39194" y="125773"/>
                </a:lnTo>
                <a:lnTo>
                  <a:pt x="17901" y="159165"/>
                </a:lnTo>
                <a:lnTo>
                  <a:pt x="4595" y="194976"/>
                </a:lnTo>
                <a:lnTo>
                  <a:pt x="0" y="232727"/>
                </a:lnTo>
                <a:lnTo>
                  <a:pt x="4595" y="270478"/>
                </a:lnTo>
                <a:lnTo>
                  <a:pt x="17901" y="306289"/>
                </a:lnTo>
                <a:lnTo>
                  <a:pt x="39194" y="339681"/>
                </a:lnTo>
                <a:lnTo>
                  <a:pt x="67751" y="370175"/>
                </a:lnTo>
                <a:lnTo>
                  <a:pt x="102849" y="397292"/>
                </a:lnTo>
                <a:lnTo>
                  <a:pt x="143765" y="420553"/>
                </a:lnTo>
                <a:lnTo>
                  <a:pt x="189777" y="439479"/>
                </a:lnTo>
                <a:lnTo>
                  <a:pt x="240161" y="453590"/>
                </a:lnTo>
                <a:lnTo>
                  <a:pt x="294194" y="462409"/>
                </a:lnTo>
                <a:lnTo>
                  <a:pt x="351155" y="465455"/>
                </a:lnTo>
                <a:lnTo>
                  <a:pt x="408115" y="462409"/>
                </a:lnTo>
                <a:lnTo>
                  <a:pt x="462148" y="453590"/>
                </a:lnTo>
                <a:lnTo>
                  <a:pt x="512532" y="439479"/>
                </a:lnTo>
                <a:lnTo>
                  <a:pt x="558544" y="420553"/>
                </a:lnTo>
                <a:lnTo>
                  <a:pt x="599460" y="397292"/>
                </a:lnTo>
                <a:lnTo>
                  <a:pt x="634558" y="370175"/>
                </a:lnTo>
                <a:lnTo>
                  <a:pt x="663115" y="339681"/>
                </a:lnTo>
                <a:lnTo>
                  <a:pt x="684408" y="306289"/>
                </a:lnTo>
                <a:lnTo>
                  <a:pt x="697714" y="270478"/>
                </a:lnTo>
                <a:lnTo>
                  <a:pt x="702310" y="232727"/>
                </a:lnTo>
                <a:lnTo>
                  <a:pt x="697714" y="194976"/>
                </a:lnTo>
                <a:lnTo>
                  <a:pt x="684408" y="159165"/>
                </a:lnTo>
                <a:lnTo>
                  <a:pt x="663115" y="125773"/>
                </a:lnTo>
                <a:lnTo>
                  <a:pt x="634558" y="95279"/>
                </a:lnTo>
                <a:lnTo>
                  <a:pt x="599460" y="68162"/>
                </a:lnTo>
                <a:lnTo>
                  <a:pt x="558544" y="44901"/>
                </a:lnTo>
                <a:lnTo>
                  <a:pt x="512532" y="25975"/>
                </a:lnTo>
                <a:lnTo>
                  <a:pt x="462148" y="11864"/>
                </a:lnTo>
                <a:lnTo>
                  <a:pt x="408115" y="3045"/>
                </a:lnTo>
                <a:lnTo>
                  <a:pt x="351155" y="0"/>
                </a:lnTo>
                <a:close/>
              </a:path>
            </a:pathLst>
          </a:custGeom>
          <a:solidFill>
            <a:srgbClr val="4471C4"/>
          </a:solidFill>
        </p:spPr>
        <p:txBody>
          <a:bodyPr wrap="square" lIns="0" tIns="0" rIns="0" bIns="0" rtlCol="0"/>
          <a:lstStyle/>
          <a:p>
            <a:pPr defTabSz="914400"/>
            <a:endParaRPr>
              <a:solidFill>
                <a:prstClr val="black"/>
              </a:solidFill>
              <a:latin typeface="Calibri"/>
            </a:endParaRPr>
          </a:p>
        </p:txBody>
      </p:sp>
      <p:sp>
        <p:nvSpPr>
          <p:cNvPr id="22" name="object 22"/>
          <p:cNvSpPr/>
          <p:nvPr/>
        </p:nvSpPr>
        <p:spPr>
          <a:xfrm>
            <a:off x="7308850" y="3332178"/>
            <a:ext cx="702310" cy="465455"/>
          </a:xfrm>
          <a:custGeom>
            <a:avLst/>
            <a:gdLst/>
            <a:ahLst/>
            <a:cxnLst/>
            <a:rect l="l" t="t" r="r" b="b"/>
            <a:pathLst>
              <a:path w="702310" h="465454">
                <a:moveTo>
                  <a:pt x="0" y="232727"/>
                </a:moveTo>
                <a:lnTo>
                  <a:pt x="17901" y="159165"/>
                </a:lnTo>
                <a:lnTo>
                  <a:pt x="39194" y="125773"/>
                </a:lnTo>
                <a:lnTo>
                  <a:pt x="67751" y="95279"/>
                </a:lnTo>
                <a:lnTo>
                  <a:pt x="102849" y="68162"/>
                </a:lnTo>
                <a:lnTo>
                  <a:pt x="143765" y="44901"/>
                </a:lnTo>
                <a:lnTo>
                  <a:pt x="189777" y="25975"/>
                </a:lnTo>
                <a:lnTo>
                  <a:pt x="240161" y="11864"/>
                </a:lnTo>
                <a:lnTo>
                  <a:pt x="294194" y="3045"/>
                </a:lnTo>
                <a:lnTo>
                  <a:pt x="351155" y="0"/>
                </a:lnTo>
                <a:lnTo>
                  <a:pt x="408115" y="3045"/>
                </a:lnTo>
                <a:lnTo>
                  <a:pt x="462148" y="11864"/>
                </a:lnTo>
                <a:lnTo>
                  <a:pt x="512532" y="25975"/>
                </a:lnTo>
                <a:lnTo>
                  <a:pt x="558544" y="44901"/>
                </a:lnTo>
                <a:lnTo>
                  <a:pt x="599460" y="68162"/>
                </a:lnTo>
                <a:lnTo>
                  <a:pt x="634558" y="95279"/>
                </a:lnTo>
                <a:lnTo>
                  <a:pt x="663115" y="125773"/>
                </a:lnTo>
                <a:lnTo>
                  <a:pt x="684408" y="159165"/>
                </a:lnTo>
                <a:lnTo>
                  <a:pt x="697714" y="194976"/>
                </a:lnTo>
                <a:lnTo>
                  <a:pt x="702310" y="232727"/>
                </a:lnTo>
                <a:lnTo>
                  <a:pt x="697714" y="270478"/>
                </a:lnTo>
                <a:lnTo>
                  <a:pt x="684408" y="306289"/>
                </a:lnTo>
                <a:lnTo>
                  <a:pt x="663115" y="339681"/>
                </a:lnTo>
                <a:lnTo>
                  <a:pt x="634558" y="370175"/>
                </a:lnTo>
                <a:lnTo>
                  <a:pt x="599460" y="397292"/>
                </a:lnTo>
                <a:lnTo>
                  <a:pt x="558544" y="420553"/>
                </a:lnTo>
                <a:lnTo>
                  <a:pt x="512532" y="439479"/>
                </a:lnTo>
                <a:lnTo>
                  <a:pt x="462148" y="453590"/>
                </a:lnTo>
                <a:lnTo>
                  <a:pt x="408115" y="462409"/>
                </a:lnTo>
                <a:lnTo>
                  <a:pt x="351155" y="465455"/>
                </a:lnTo>
                <a:lnTo>
                  <a:pt x="294194" y="462409"/>
                </a:lnTo>
                <a:lnTo>
                  <a:pt x="240161" y="453590"/>
                </a:lnTo>
                <a:lnTo>
                  <a:pt x="189777" y="439479"/>
                </a:lnTo>
                <a:lnTo>
                  <a:pt x="143765" y="420553"/>
                </a:lnTo>
                <a:lnTo>
                  <a:pt x="102849" y="397292"/>
                </a:lnTo>
                <a:lnTo>
                  <a:pt x="67751" y="370175"/>
                </a:lnTo>
                <a:lnTo>
                  <a:pt x="39194" y="339681"/>
                </a:lnTo>
                <a:lnTo>
                  <a:pt x="17901" y="306289"/>
                </a:lnTo>
                <a:lnTo>
                  <a:pt x="4595" y="270478"/>
                </a:lnTo>
                <a:lnTo>
                  <a:pt x="0" y="232727"/>
                </a:lnTo>
                <a:close/>
              </a:path>
            </a:pathLst>
          </a:custGeom>
          <a:ln w="12700">
            <a:solidFill>
              <a:srgbClr val="2E528F"/>
            </a:solidFill>
          </a:ln>
        </p:spPr>
        <p:txBody>
          <a:bodyPr wrap="square" lIns="0" tIns="0" rIns="0" bIns="0" rtlCol="0"/>
          <a:lstStyle/>
          <a:p>
            <a:pPr defTabSz="914400"/>
            <a:endParaRPr>
              <a:solidFill>
                <a:prstClr val="black"/>
              </a:solidFill>
              <a:latin typeface="Calibri"/>
            </a:endParaRPr>
          </a:p>
        </p:txBody>
      </p:sp>
      <p:sp>
        <p:nvSpPr>
          <p:cNvPr id="23" name="object 23"/>
          <p:cNvSpPr txBox="1"/>
          <p:nvPr/>
        </p:nvSpPr>
        <p:spPr>
          <a:xfrm>
            <a:off x="7550405" y="3431540"/>
            <a:ext cx="219075" cy="182101"/>
          </a:xfrm>
          <a:prstGeom prst="rect">
            <a:avLst/>
          </a:prstGeom>
        </p:spPr>
        <p:txBody>
          <a:bodyPr vert="horz" wrap="square" lIns="0" tIns="12700" rIns="0" bIns="0" rtlCol="0">
            <a:spAutoFit/>
          </a:bodyPr>
          <a:lstStyle/>
          <a:p>
            <a:pPr marL="12700" defTabSz="914400">
              <a:spcBef>
                <a:spcPts val="100"/>
              </a:spcBef>
            </a:pPr>
            <a:r>
              <a:rPr sz="1100" dirty="0">
                <a:solidFill>
                  <a:srgbClr val="FFFFFF"/>
                </a:solidFill>
                <a:latin typeface="Calibri"/>
                <a:cs typeface="Calibri"/>
              </a:rPr>
              <a:t>Yes</a:t>
            </a:r>
            <a:endParaRPr sz="1100">
              <a:solidFill>
                <a:prstClr val="black"/>
              </a:solidFill>
              <a:latin typeface="Calibri"/>
              <a:cs typeface="Calibri"/>
            </a:endParaRPr>
          </a:p>
        </p:txBody>
      </p:sp>
      <p:sp>
        <p:nvSpPr>
          <p:cNvPr id="24" name="object 24"/>
          <p:cNvSpPr/>
          <p:nvPr/>
        </p:nvSpPr>
        <p:spPr>
          <a:xfrm>
            <a:off x="11068051" y="6144591"/>
            <a:ext cx="1176655" cy="490855"/>
          </a:xfrm>
          <a:custGeom>
            <a:avLst/>
            <a:gdLst/>
            <a:ahLst/>
            <a:cxnLst/>
            <a:rect l="l" t="t" r="r" b="b"/>
            <a:pathLst>
              <a:path w="1176654" h="490854">
                <a:moveTo>
                  <a:pt x="1094841" y="0"/>
                </a:moveTo>
                <a:lnTo>
                  <a:pt x="81813" y="0"/>
                </a:lnTo>
                <a:lnTo>
                  <a:pt x="49966" y="6428"/>
                </a:lnTo>
                <a:lnTo>
                  <a:pt x="23961" y="23961"/>
                </a:lnTo>
                <a:lnTo>
                  <a:pt x="6428" y="49966"/>
                </a:lnTo>
                <a:lnTo>
                  <a:pt x="0" y="81813"/>
                </a:lnTo>
                <a:lnTo>
                  <a:pt x="0" y="409041"/>
                </a:lnTo>
                <a:lnTo>
                  <a:pt x="6428" y="440888"/>
                </a:lnTo>
                <a:lnTo>
                  <a:pt x="23961" y="466893"/>
                </a:lnTo>
                <a:lnTo>
                  <a:pt x="49966" y="484426"/>
                </a:lnTo>
                <a:lnTo>
                  <a:pt x="81813" y="490855"/>
                </a:lnTo>
                <a:lnTo>
                  <a:pt x="1094841" y="490855"/>
                </a:lnTo>
                <a:lnTo>
                  <a:pt x="1126688" y="484426"/>
                </a:lnTo>
                <a:lnTo>
                  <a:pt x="1152693" y="466893"/>
                </a:lnTo>
                <a:lnTo>
                  <a:pt x="1170226" y="440888"/>
                </a:lnTo>
                <a:lnTo>
                  <a:pt x="1176655" y="409041"/>
                </a:lnTo>
                <a:lnTo>
                  <a:pt x="1176655" y="81813"/>
                </a:lnTo>
                <a:lnTo>
                  <a:pt x="1170226" y="49966"/>
                </a:lnTo>
                <a:lnTo>
                  <a:pt x="1152693" y="23961"/>
                </a:lnTo>
                <a:lnTo>
                  <a:pt x="1126688" y="6428"/>
                </a:lnTo>
                <a:lnTo>
                  <a:pt x="1094841" y="0"/>
                </a:lnTo>
                <a:close/>
              </a:path>
            </a:pathLst>
          </a:custGeom>
          <a:solidFill>
            <a:srgbClr val="4471C4"/>
          </a:solidFill>
        </p:spPr>
        <p:txBody>
          <a:bodyPr wrap="square" lIns="0" tIns="0" rIns="0" bIns="0" rtlCol="0"/>
          <a:lstStyle/>
          <a:p>
            <a:pPr defTabSz="914400"/>
            <a:endParaRPr>
              <a:solidFill>
                <a:prstClr val="black"/>
              </a:solidFill>
              <a:latin typeface="Calibri"/>
            </a:endParaRPr>
          </a:p>
        </p:txBody>
      </p:sp>
      <p:sp>
        <p:nvSpPr>
          <p:cNvPr id="25" name="object 25"/>
          <p:cNvSpPr/>
          <p:nvPr/>
        </p:nvSpPr>
        <p:spPr>
          <a:xfrm>
            <a:off x="11068051" y="6144591"/>
            <a:ext cx="1176655" cy="490855"/>
          </a:xfrm>
          <a:custGeom>
            <a:avLst/>
            <a:gdLst/>
            <a:ahLst/>
            <a:cxnLst/>
            <a:rect l="l" t="t" r="r" b="b"/>
            <a:pathLst>
              <a:path w="1176654" h="490854">
                <a:moveTo>
                  <a:pt x="0" y="81813"/>
                </a:moveTo>
                <a:lnTo>
                  <a:pt x="6428" y="49966"/>
                </a:lnTo>
                <a:lnTo>
                  <a:pt x="23961" y="23961"/>
                </a:lnTo>
                <a:lnTo>
                  <a:pt x="49966" y="6428"/>
                </a:lnTo>
                <a:lnTo>
                  <a:pt x="81813" y="0"/>
                </a:lnTo>
                <a:lnTo>
                  <a:pt x="1094841" y="0"/>
                </a:lnTo>
                <a:lnTo>
                  <a:pt x="1126688" y="6428"/>
                </a:lnTo>
                <a:lnTo>
                  <a:pt x="1152693" y="23961"/>
                </a:lnTo>
                <a:lnTo>
                  <a:pt x="1170226" y="49966"/>
                </a:lnTo>
                <a:lnTo>
                  <a:pt x="1176655" y="81813"/>
                </a:lnTo>
                <a:lnTo>
                  <a:pt x="1176655" y="409041"/>
                </a:lnTo>
                <a:lnTo>
                  <a:pt x="1170226" y="440888"/>
                </a:lnTo>
                <a:lnTo>
                  <a:pt x="1152693" y="466893"/>
                </a:lnTo>
                <a:lnTo>
                  <a:pt x="1126688" y="484426"/>
                </a:lnTo>
                <a:lnTo>
                  <a:pt x="1094841" y="490855"/>
                </a:lnTo>
                <a:lnTo>
                  <a:pt x="81813" y="490855"/>
                </a:lnTo>
                <a:lnTo>
                  <a:pt x="49966" y="484426"/>
                </a:lnTo>
                <a:lnTo>
                  <a:pt x="23961" y="466893"/>
                </a:lnTo>
                <a:lnTo>
                  <a:pt x="6428" y="440888"/>
                </a:lnTo>
                <a:lnTo>
                  <a:pt x="0" y="409041"/>
                </a:lnTo>
                <a:lnTo>
                  <a:pt x="0" y="81813"/>
                </a:lnTo>
                <a:close/>
              </a:path>
            </a:pathLst>
          </a:custGeom>
          <a:ln w="12700">
            <a:solidFill>
              <a:srgbClr val="2E528F"/>
            </a:solidFill>
          </a:ln>
        </p:spPr>
        <p:txBody>
          <a:bodyPr wrap="square" lIns="0" tIns="0" rIns="0" bIns="0" rtlCol="0"/>
          <a:lstStyle/>
          <a:p>
            <a:pPr defTabSz="914400"/>
            <a:endParaRPr>
              <a:solidFill>
                <a:prstClr val="black"/>
              </a:solidFill>
              <a:latin typeface="Calibri"/>
            </a:endParaRPr>
          </a:p>
        </p:txBody>
      </p:sp>
      <p:sp>
        <p:nvSpPr>
          <p:cNvPr id="26" name="object 26"/>
          <p:cNvSpPr txBox="1"/>
          <p:nvPr/>
        </p:nvSpPr>
        <p:spPr>
          <a:xfrm>
            <a:off x="11188192" y="6226555"/>
            <a:ext cx="936625" cy="182742"/>
          </a:xfrm>
          <a:prstGeom prst="rect">
            <a:avLst/>
          </a:prstGeom>
        </p:spPr>
        <p:txBody>
          <a:bodyPr vert="horz" wrap="square" lIns="0" tIns="13335" rIns="0" bIns="0" rtlCol="0">
            <a:spAutoFit/>
          </a:bodyPr>
          <a:lstStyle/>
          <a:p>
            <a:pPr marL="12700" defTabSz="914400">
              <a:spcBef>
                <a:spcPts val="105"/>
              </a:spcBef>
            </a:pPr>
            <a:r>
              <a:rPr sz="1100" dirty="0">
                <a:solidFill>
                  <a:srgbClr val="FFFFFF"/>
                </a:solidFill>
                <a:latin typeface="Calibri"/>
                <a:cs typeface="Calibri"/>
              </a:rPr>
              <a:t>Yes, </a:t>
            </a:r>
            <a:r>
              <a:rPr sz="1100" spc="-5" dirty="0">
                <a:solidFill>
                  <a:srgbClr val="FFFFFF"/>
                </a:solidFill>
                <a:latin typeface="Calibri"/>
                <a:cs typeface="Calibri"/>
              </a:rPr>
              <a:t>use</a:t>
            </a:r>
            <a:r>
              <a:rPr sz="1100" spc="-60" dirty="0">
                <a:solidFill>
                  <a:srgbClr val="FFFFFF"/>
                </a:solidFill>
                <a:latin typeface="Calibri"/>
                <a:cs typeface="Calibri"/>
              </a:rPr>
              <a:t> </a:t>
            </a:r>
            <a:r>
              <a:rPr sz="1100" spc="-5" dirty="0">
                <a:solidFill>
                  <a:srgbClr val="FFFFFF"/>
                </a:solidFill>
                <a:latin typeface="Calibri"/>
                <a:cs typeface="Calibri"/>
              </a:rPr>
              <a:t>SC1079</a:t>
            </a:r>
            <a:endParaRPr sz="1100">
              <a:solidFill>
                <a:prstClr val="black"/>
              </a:solidFill>
              <a:latin typeface="Calibri"/>
              <a:cs typeface="Calibri"/>
            </a:endParaRPr>
          </a:p>
        </p:txBody>
      </p:sp>
      <p:sp>
        <p:nvSpPr>
          <p:cNvPr id="27" name="object 27"/>
          <p:cNvSpPr/>
          <p:nvPr/>
        </p:nvSpPr>
        <p:spPr>
          <a:xfrm>
            <a:off x="7608571" y="5159071"/>
            <a:ext cx="829310" cy="533400"/>
          </a:xfrm>
          <a:custGeom>
            <a:avLst/>
            <a:gdLst/>
            <a:ahLst/>
            <a:cxnLst/>
            <a:rect l="l" t="t" r="r" b="b"/>
            <a:pathLst>
              <a:path w="829310" h="533400">
                <a:moveTo>
                  <a:pt x="414655" y="0"/>
                </a:moveTo>
                <a:lnTo>
                  <a:pt x="358389" y="2434"/>
                </a:lnTo>
                <a:lnTo>
                  <a:pt x="304423" y="9526"/>
                </a:lnTo>
                <a:lnTo>
                  <a:pt x="253253" y="20958"/>
                </a:lnTo>
                <a:lnTo>
                  <a:pt x="205371" y="36412"/>
                </a:lnTo>
                <a:lnTo>
                  <a:pt x="161272" y="55570"/>
                </a:lnTo>
                <a:lnTo>
                  <a:pt x="121450" y="78114"/>
                </a:lnTo>
                <a:lnTo>
                  <a:pt x="86398" y="103727"/>
                </a:lnTo>
                <a:lnTo>
                  <a:pt x="56612" y="132091"/>
                </a:lnTo>
                <a:lnTo>
                  <a:pt x="32585" y="162888"/>
                </a:lnTo>
                <a:lnTo>
                  <a:pt x="3785" y="230510"/>
                </a:lnTo>
                <a:lnTo>
                  <a:pt x="0" y="266700"/>
                </a:lnTo>
                <a:lnTo>
                  <a:pt x="3785" y="302889"/>
                </a:lnTo>
                <a:lnTo>
                  <a:pt x="32585" y="370511"/>
                </a:lnTo>
                <a:lnTo>
                  <a:pt x="56612" y="401308"/>
                </a:lnTo>
                <a:lnTo>
                  <a:pt x="86398" y="429672"/>
                </a:lnTo>
                <a:lnTo>
                  <a:pt x="121450" y="455285"/>
                </a:lnTo>
                <a:lnTo>
                  <a:pt x="161272" y="477829"/>
                </a:lnTo>
                <a:lnTo>
                  <a:pt x="205371" y="496987"/>
                </a:lnTo>
                <a:lnTo>
                  <a:pt x="253253" y="512441"/>
                </a:lnTo>
                <a:lnTo>
                  <a:pt x="304423" y="523873"/>
                </a:lnTo>
                <a:lnTo>
                  <a:pt x="358389" y="530965"/>
                </a:lnTo>
                <a:lnTo>
                  <a:pt x="414655" y="533400"/>
                </a:lnTo>
                <a:lnTo>
                  <a:pt x="470920" y="530965"/>
                </a:lnTo>
                <a:lnTo>
                  <a:pt x="524886" y="523873"/>
                </a:lnTo>
                <a:lnTo>
                  <a:pt x="576056" y="512441"/>
                </a:lnTo>
                <a:lnTo>
                  <a:pt x="623938" y="496987"/>
                </a:lnTo>
                <a:lnTo>
                  <a:pt x="668037" y="477829"/>
                </a:lnTo>
                <a:lnTo>
                  <a:pt x="707859" y="455285"/>
                </a:lnTo>
                <a:lnTo>
                  <a:pt x="742911" y="429672"/>
                </a:lnTo>
                <a:lnTo>
                  <a:pt x="772697" y="401308"/>
                </a:lnTo>
                <a:lnTo>
                  <a:pt x="796724" y="370511"/>
                </a:lnTo>
                <a:lnTo>
                  <a:pt x="825524" y="302889"/>
                </a:lnTo>
                <a:lnTo>
                  <a:pt x="829310" y="266700"/>
                </a:lnTo>
                <a:lnTo>
                  <a:pt x="825524" y="230510"/>
                </a:lnTo>
                <a:lnTo>
                  <a:pt x="796724" y="162888"/>
                </a:lnTo>
                <a:lnTo>
                  <a:pt x="772697" y="132091"/>
                </a:lnTo>
                <a:lnTo>
                  <a:pt x="742911" y="103727"/>
                </a:lnTo>
                <a:lnTo>
                  <a:pt x="707859" y="78114"/>
                </a:lnTo>
                <a:lnTo>
                  <a:pt x="668037" y="55570"/>
                </a:lnTo>
                <a:lnTo>
                  <a:pt x="623938" y="36412"/>
                </a:lnTo>
                <a:lnTo>
                  <a:pt x="576056" y="20958"/>
                </a:lnTo>
                <a:lnTo>
                  <a:pt x="524886" y="9526"/>
                </a:lnTo>
                <a:lnTo>
                  <a:pt x="470920" y="2434"/>
                </a:lnTo>
                <a:lnTo>
                  <a:pt x="414655" y="0"/>
                </a:lnTo>
                <a:close/>
              </a:path>
            </a:pathLst>
          </a:custGeom>
          <a:solidFill>
            <a:srgbClr val="4471C4"/>
          </a:solidFill>
        </p:spPr>
        <p:txBody>
          <a:bodyPr wrap="square" lIns="0" tIns="0" rIns="0" bIns="0" rtlCol="0"/>
          <a:lstStyle/>
          <a:p>
            <a:pPr defTabSz="914400"/>
            <a:endParaRPr>
              <a:solidFill>
                <a:prstClr val="black"/>
              </a:solidFill>
              <a:latin typeface="Calibri"/>
            </a:endParaRPr>
          </a:p>
        </p:txBody>
      </p:sp>
      <p:sp>
        <p:nvSpPr>
          <p:cNvPr id="28" name="object 28"/>
          <p:cNvSpPr/>
          <p:nvPr/>
        </p:nvSpPr>
        <p:spPr>
          <a:xfrm>
            <a:off x="7608571" y="5159071"/>
            <a:ext cx="829310" cy="533400"/>
          </a:xfrm>
          <a:custGeom>
            <a:avLst/>
            <a:gdLst/>
            <a:ahLst/>
            <a:cxnLst/>
            <a:rect l="l" t="t" r="r" b="b"/>
            <a:pathLst>
              <a:path w="829310" h="533400">
                <a:moveTo>
                  <a:pt x="0" y="266700"/>
                </a:moveTo>
                <a:lnTo>
                  <a:pt x="14811" y="195800"/>
                </a:lnTo>
                <a:lnTo>
                  <a:pt x="56612" y="132091"/>
                </a:lnTo>
                <a:lnTo>
                  <a:pt x="86398" y="103727"/>
                </a:lnTo>
                <a:lnTo>
                  <a:pt x="121450" y="78114"/>
                </a:lnTo>
                <a:lnTo>
                  <a:pt x="161272" y="55570"/>
                </a:lnTo>
                <a:lnTo>
                  <a:pt x="205371" y="36412"/>
                </a:lnTo>
                <a:lnTo>
                  <a:pt x="253253" y="20958"/>
                </a:lnTo>
                <a:lnTo>
                  <a:pt x="304423" y="9526"/>
                </a:lnTo>
                <a:lnTo>
                  <a:pt x="358389" y="2434"/>
                </a:lnTo>
                <a:lnTo>
                  <a:pt x="414655" y="0"/>
                </a:lnTo>
                <a:lnTo>
                  <a:pt x="470920" y="2434"/>
                </a:lnTo>
                <a:lnTo>
                  <a:pt x="524886" y="9526"/>
                </a:lnTo>
                <a:lnTo>
                  <a:pt x="576056" y="20958"/>
                </a:lnTo>
                <a:lnTo>
                  <a:pt x="623938" y="36412"/>
                </a:lnTo>
                <a:lnTo>
                  <a:pt x="668037" y="55570"/>
                </a:lnTo>
                <a:lnTo>
                  <a:pt x="707859" y="78114"/>
                </a:lnTo>
                <a:lnTo>
                  <a:pt x="742911" y="103727"/>
                </a:lnTo>
                <a:lnTo>
                  <a:pt x="772697" y="132091"/>
                </a:lnTo>
                <a:lnTo>
                  <a:pt x="796724" y="162888"/>
                </a:lnTo>
                <a:lnTo>
                  <a:pt x="825524" y="230510"/>
                </a:lnTo>
                <a:lnTo>
                  <a:pt x="829310" y="266700"/>
                </a:lnTo>
                <a:lnTo>
                  <a:pt x="825524" y="302889"/>
                </a:lnTo>
                <a:lnTo>
                  <a:pt x="796724" y="370511"/>
                </a:lnTo>
                <a:lnTo>
                  <a:pt x="772697" y="401308"/>
                </a:lnTo>
                <a:lnTo>
                  <a:pt x="742911" y="429672"/>
                </a:lnTo>
                <a:lnTo>
                  <a:pt x="707859" y="455285"/>
                </a:lnTo>
                <a:lnTo>
                  <a:pt x="668037" y="477829"/>
                </a:lnTo>
                <a:lnTo>
                  <a:pt x="623938" y="496987"/>
                </a:lnTo>
                <a:lnTo>
                  <a:pt x="576056" y="512441"/>
                </a:lnTo>
                <a:lnTo>
                  <a:pt x="524886" y="523873"/>
                </a:lnTo>
                <a:lnTo>
                  <a:pt x="470920" y="530965"/>
                </a:lnTo>
                <a:lnTo>
                  <a:pt x="414655" y="533400"/>
                </a:lnTo>
                <a:lnTo>
                  <a:pt x="358389" y="530965"/>
                </a:lnTo>
                <a:lnTo>
                  <a:pt x="304423" y="523873"/>
                </a:lnTo>
                <a:lnTo>
                  <a:pt x="253253" y="512441"/>
                </a:lnTo>
                <a:lnTo>
                  <a:pt x="205371" y="496987"/>
                </a:lnTo>
                <a:lnTo>
                  <a:pt x="161272" y="477829"/>
                </a:lnTo>
                <a:lnTo>
                  <a:pt x="121450" y="455285"/>
                </a:lnTo>
                <a:lnTo>
                  <a:pt x="86398" y="429672"/>
                </a:lnTo>
                <a:lnTo>
                  <a:pt x="56612" y="401308"/>
                </a:lnTo>
                <a:lnTo>
                  <a:pt x="32585" y="370511"/>
                </a:lnTo>
                <a:lnTo>
                  <a:pt x="3785" y="302889"/>
                </a:lnTo>
                <a:lnTo>
                  <a:pt x="0" y="266700"/>
                </a:lnTo>
                <a:close/>
              </a:path>
            </a:pathLst>
          </a:custGeom>
          <a:ln w="12700">
            <a:solidFill>
              <a:srgbClr val="2E528F"/>
            </a:solidFill>
          </a:ln>
        </p:spPr>
        <p:txBody>
          <a:bodyPr wrap="square" lIns="0" tIns="0" rIns="0" bIns="0" rtlCol="0"/>
          <a:lstStyle/>
          <a:p>
            <a:pPr defTabSz="914400"/>
            <a:endParaRPr>
              <a:solidFill>
                <a:prstClr val="black"/>
              </a:solidFill>
              <a:latin typeface="Calibri"/>
            </a:endParaRPr>
          </a:p>
        </p:txBody>
      </p:sp>
      <p:sp>
        <p:nvSpPr>
          <p:cNvPr id="29" name="object 29"/>
          <p:cNvSpPr txBox="1"/>
          <p:nvPr/>
        </p:nvSpPr>
        <p:spPr>
          <a:xfrm>
            <a:off x="7928356" y="5269483"/>
            <a:ext cx="189865" cy="182742"/>
          </a:xfrm>
          <a:prstGeom prst="rect">
            <a:avLst/>
          </a:prstGeom>
        </p:spPr>
        <p:txBody>
          <a:bodyPr vert="horz" wrap="square" lIns="0" tIns="13335" rIns="0" bIns="0" rtlCol="0">
            <a:spAutoFit/>
          </a:bodyPr>
          <a:lstStyle/>
          <a:p>
            <a:pPr marL="12700" defTabSz="914400">
              <a:spcBef>
                <a:spcPts val="105"/>
              </a:spcBef>
            </a:pPr>
            <a:r>
              <a:rPr sz="1100" spc="-5" dirty="0">
                <a:solidFill>
                  <a:srgbClr val="FFFFFF"/>
                </a:solidFill>
                <a:latin typeface="Calibri"/>
                <a:cs typeface="Calibri"/>
              </a:rPr>
              <a:t>N</a:t>
            </a:r>
            <a:r>
              <a:rPr sz="1100" dirty="0">
                <a:solidFill>
                  <a:srgbClr val="FFFFFF"/>
                </a:solidFill>
                <a:latin typeface="Calibri"/>
                <a:cs typeface="Calibri"/>
              </a:rPr>
              <a:t>o</a:t>
            </a:r>
            <a:endParaRPr sz="1100">
              <a:solidFill>
                <a:prstClr val="black"/>
              </a:solidFill>
              <a:latin typeface="Calibri"/>
              <a:cs typeface="Calibri"/>
            </a:endParaRPr>
          </a:p>
        </p:txBody>
      </p:sp>
      <p:sp>
        <p:nvSpPr>
          <p:cNvPr id="30" name="object 30"/>
          <p:cNvSpPr/>
          <p:nvPr/>
        </p:nvSpPr>
        <p:spPr>
          <a:xfrm>
            <a:off x="5342892" y="5258136"/>
            <a:ext cx="1489710" cy="372110"/>
          </a:xfrm>
          <a:custGeom>
            <a:avLst/>
            <a:gdLst/>
            <a:ahLst/>
            <a:cxnLst/>
            <a:rect l="l" t="t" r="r" b="b"/>
            <a:pathLst>
              <a:path w="1489710" h="372110">
                <a:moveTo>
                  <a:pt x="1427695" y="0"/>
                </a:moveTo>
                <a:lnTo>
                  <a:pt x="62014" y="0"/>
                </a:lnTo>
                <a:lnTo>
                  <a:pt x="37874" y="4873"/>
                </a:lnTo>
                <a:lnTo>
                  <a:pt x="18162" y="18162"/>
                </a:lnTo>
                <a:lnTo>
                  <a:pt x="4873" y="37874"/>
                </a:lnTo>
                <a:lnTo>
                  <a:pt x="0" y="62014"/>
                </a:lnTo>
                <a:lnTo>
                  <a:pt x="0" y="310083"/>
                </a:lnTo>
                <a:lnTo>
                  <a:pt x="4873" y="334224"/>
                </a:lnTo>
                <a:lnTo>
                  <a:pt x="18162" y="353941"/>
                </a:lnTo>
                <a:lnTo>
                  <a:pt x="37874" y="367234"/>
                </a:lnTo>
                <a:lnTo>
                  <a:pt x="62014" y="372109"/>
                </a:lnTo>
                <a:lnTo>
                  <a:pt x="1427695" y="372109"/>
                </a:lnTo>
                <a:lnTo>
                  <a:pt x="1451835" y="367234"/>
                </a:lnTo>
                <a:lnTo>
                  <a:pt x="1471547" y="353941"/>
                </a:lnTo>
                <a:lnTo>
                  <a:pt x="1484836" y="334224"/>
                </a:lnTo>
                <a:lnTo>
                  <a:pt x="1489710" y="310083"/>
                </a:lnTo>
                <a:lnTo>
                  <a:pt x="1489710" y="62014"/>
                </a:lnTo>
                <a:lnTo>
                  <a:pt x="1484836" y="37874"/>
                </a:lnTo>
                <a:lnTo>
                  <a:pt x="1471547" y="18162"/>
                </a:lnTo>
                <a:lnTo>
                  <a:pt x="1451835" y="4873"/>
                </a:lnTo>
                <a:lnTo>
                  <a:pt x="1427695" y="0"/>
                </a:lnTo>
                <a:close/>
              </a:path>
            </a:pathLst>
          </a:custGeom>
          <a:solidFill>
            <a:srgbClr val="4471C4"/>
          </a:solidFill>
        </p:spPr>
        <p:txBody>
          <a:bodyPr wrap="square" lIns="0" tIns="0" rIns="0" bIns="0" rtlCol="0"/>
          <a:lstStyle/>
          <a:p>
            <a:pPr defTabSz="914400"/>
            <a:endParaRPr>
              <a:solidFill>
                <a:prstClr val="black"/>
              </a:solidFill>
              <a:latin typeface="Calibri"/>
            </a:endParaRPr>
          </a:p>
        </p:txBody>
      </p:sp>
      <p:sp>
        <p:nvSpPr>
          <p:cNvPr id="31" name="object 31"/>
          <p:cNvSpPr/>
          <p:nvPr/>
        </p:nvSpPr>
        <p:spPr>
          <a:xfrm>
            <a:off x="5342892" y="5258136"/>
            <a:ext cx="1489710" cy="372110"/>
          </a:xfrm>
          <a:custGeom>
            <a:avLst/>
            <a:gdLst/>
            <a:ahLst/>
            <a:cxnLst/>
            <a:rect l="l" t="t" r="r" b="b"/>
            <a:pathLst>
              <a:path w="1489710" h="372110">
                <a:moveTo>
                  <a:pt x="0" y="62014"/>
                </a:moveTo>
                <a:lnTo>
                  <a:pt x="4873" y="37874"/>
                </a:lnTo>
                <a:lnTo>
                  <a:pt x="18162" y="18162"/>
                </a:lnTo>
                <a:lnTo>
                  <a:pt x="37874" y="4873"/>
                </a:lnTo>
                <a:lnTo>
                  <a:pt x="62014" y="0"/>
                </a:lnTo>
                <a:lnTo>
                  <a:pt x="1427695" y="0"/>
                </a:lnTo>
                <a:lnTo>
                  <a:pt x="1451835" y="4873"/>
                </a:lnTo>
                <a:lnTo>
                  <a:pt x="1471547" y="18162"/>
                </a:lnTo>
                <a:lnTo>
                  <a:pt x="1484836" y="37874"/>
                </a:lnTo>
                <a:lnTo>
                  <a:pt x="1489710" y="62014"/>
                </a:lnTo>
                <a:lnTo>
                  <a:pt x="1489710" y="310083"/>
                </a:lnTo>
                <a:lnTo>
                  <a:pt x="1484836" y="334224"/>
                </a:lnTo>
                <a:lnTo>
                  <a:pt x="1471547" y="353941"/>
                </a:lnTo>
                <a:lnTo>
                  <a:pt x="1451835" y="367234"/>
                </a:lnTo>
                <a:lnTo>
                  <a:pt x="1427695" y="372109"/>
                </a:lnTo>
                <a:lnTo>
                  <a:pt x="62014" y="372109"/>
                </a:lnTo>
                <a:lnTo>
                  <a:pt x="37874" y="367234"/>
                </a:lnTo>
                <a:lnTo>
                  <a:pt x="18162" y="353941"/>
                </a:lnTo>
                <a:lnTo>
                  <a:pt x="4873" y="334224"/>
                </a:lnTo>
                <a:lnTo>
                  <a:pt x="0" y="310083"/>
                </a:lnTo>
                <a:lnTo>
                  <a:pt x="0" y="62014"/>
                </a:lnTo>
                <a:close/>
              </a:path>
            </a:pathLst>
          </a:custGeom>
          <a:ln w="12700">
            <a:solidFill>
              <a:srgbClr val="2E528F"/>
            </a:solidFill>
          </a:ln>
        </p:spPr>
        <p:txBody>
          <a:bodyPr wrap="square" lIns="0" tIns="0" rIns="0" bIns="0" rtlCol="0"/>
          <a:lstStyle/>
          <a:p>
            <a:pPr defTabSz="914400"/>
            <a:endParaRPr>
              <a:solidFill>
                <a:prstClr val="black"/>
              </a:solidFill>
              <a:latin typeface="Calibri"/>
            </a:endParaRPr>
          </a:p>
        </p:txBody>
      </p:sp>
      <p:sp>
        <p:nvSpPr>
          <p:cNvPr id="32" name="object 32"/>
          <p:cNvSpPr txBox="1"/>
          <p:nvPr/>
        </p:nvSpPr>
        <p:spPr>
          <a:xfrm>
            <a:off x="5566156" y="5309107"/>
            <a:ext cx="1042035" cy="182742"/>
          </a:xfrm>
          <a:prstGeom prst="rect">
            <a:avLst/>
          </a:prstGeom>
        </p:spPr>
        <p:txBody>
          <a:bodyPr vert="horz" wrap="square" lIns="0" tIns="13335" rIns="0" bIns="0" rtlCol="0">
            <a:spAutoFit/>
          </a:bodyPr>
          <a:lstStyle/>
          <a:p>
            <a:pPr marL="12700" defTabSz="914400">
              <a:spcBef>
                <a:spcPts val="105"/>
              </a:spcBef>
            </a:pPr>
            <a:r>
              <a:rPr sz="1100" spc="-5" dirty="0">
                <a:solidFill>
                  <a:srgbClr val="FFFFFF"/>
                </a:solidFill>
                <a:latin typeface="Calibri"/>
                <a:cs typeface="Calibri"/>
              </a:rPr>
              <a:t>If </a:t>
            </a:r>
            <a:r>
              <a:rPr sz="1100" dirty="0">
                <a:solidFill>
                  <a:srgbClr val="FFFFFF"/>
                </a:solidFill>
                <a:latin typeface="Calibri"/>
                <a:cs typeface="Calibri"/>
              </a:rPr>
              <a:t>yes, use</a:t>
            </a:r>
            <a:r>
              <a:rPr sz="1100" spc="-65" dirty="0">
                <a:solidFill>
                  <a:srgbClr val="FFFFFF"/>
                </a:solidFill>
                <a:latin typeface="Calibri"/>
                <a:cs typeface="Calibri"/>
              </a:rPr>
              <a:t> </a:t>
            </a:r>
            <a:r>
              <a:rPr sz="1100" spc="-5" dirty="0">
                <a:solidFill>
                  <a:srgbClr val="FFFFFF"/>
                </a:solidFill>
                <a:latin typeface="Calibri"/>
                <a:cs typeface="Calibri"/>
              </a:rPr>
              <a:t>SC1079</a:t>
            </a:r>
            <a:endParaRPr sz="1100">
              <a:solidFill>
                <a:prstClr val="black"/>
              </a:solidFill>
              <a:latin typeface="Calibri"/>
              <a:cs typeface="Calibri"/>
            </a:endParaRPr>
          </a:p>
        </p:txBody>
      </p:sp>
      <p:sp>
        <p:nvSpPr>
          <p:cNvPr id="33" name="object 33"/>
          <p:cNvSpPr/>
          <p:nvPr/>
        </p:nvSpPr>
        <p:spPr>
          <a:xfrm>
            <a:off x="7778116" y="6124903"/>
            <a:ext cx="2731770" cy="567055"/>
          </a:xfrm>
          <a:custGeom>
            <a:avLst/>
            <a:gdLst/>
            <a:ahLst/>
            <a:cxnLst/>
            <a:rect l="l" t="t" r="r" b="b"/>
            <a:pathLst>
              <a:path w="2731770" h="567054">
                <a:moveTo>
                  <a:pt x="2637256" y="0"/>
                </a:moveTo>
                <a:lnTo>
                  <a:pt x="94513" y="0"/>
                </a:lnTo>
                <a:lnTo>
                  <a:pt x="57725" y="7427"/>
                </a:lnTo>
                <a:lnTo>
                  <a:pt x="27682" y="27682"/>
                </a:lnTo>
                <a:lnTo>
                  <a:pt x="7427" y="57725"/>
                </a:lnTo>
                <a:lnTo>
                  <a:pt x="0" y="94513"/>
                </a:lnTo>
                <a:lnTo>
                  <a:pt x="0" y="472554"/>
                </a:lnTo>
                <a:lnTo>
                  <a:pt x="7427" y="509340"/>
                </a:lnTo>
                <a:lnTo>
                  <a:pt x="27682" y="539378"/>
                </a:lnTo>
                <a:lnTo>
                  <a:pt x="57725" y="559629"/>
                </a:lnTo>
                <a:lnTo>
                  <a:pt x="94513" y="567055"/>
                </a:lnTo>
                <a:lnTo>
                  <a:pt x="2637256" y="567055"/>
                </a:lnTo>
                <a:lnTo>
                  <a:pt x="2674044" y="559629"/>
                </a:lnTo>
                <a:lnTo>
                  <a:pt x="2704087" y="539378"/>
                </a:lnTo>
                <a:lnTo>
                  <a:pt x="2724342" y="509340"/>
                </a:lnTo>
                <a:lnTo>
                  <a:pt x="2731770" y="472554"/>
                </a:lnTo>
                <a:lnTo>
                  <a:pt x="2731770" y="94513"/>
                </a:lnTo>
                <a:lnTo>
                  <a:pt x="2724342" y="57725"/>
                </a:lnTo>
                <a:lnTo>
                  <a:pt x="2704087" y="27682"/>
                </a:lnTo>
                <a:lnTo>
                  <a:pt x="2674044" y="7427"/>
                </a:lnTo>
                <a:lnTo>
                  <a:pt x="2637256" y="0"/>
                </a:lnTo>
                <a:close/>
              </a:path>
            </a:pathLst>
          </a:custGeom>
          <a:solidFill>
            <a:srgbClr val="4471C4"/>
          </a:solidFill>
        </p:spPr>
        <p:txBody>
          <a:bodyPr wrap="square" lIns="0" tIns="0" rIns="0" bIns="0" rtlCol="0"/>
          <a:lstStyle/>
          <a:p>
            <a:pPr defTabSz="914400"/>
            <a:endParaRPr>
              <a:solidFill>
                <a:prstClr val="black"/>
              </a:solidFill>
              <a:latin typeface="Calibri"/>
            </a:endParaRPr>
          </a:p>
        </p:txBody>
      </p:sp>
      <p:sp>
        <p:nvSpPr>
          <p:cNvPr id="34" name="object 34"/>
          <p:cNvSpPr/>
          <p:nvPr/>
        </p:nvSpPr>
        <p:spPr>
          <a:xfrm>
            <a:off x="7778117" y="6124903"/>
            <a:ext cx="2731770" cy="567055"/>
          </a:xfrm>
          <a:custGeom>
            <a:avLst/>
            <a:gdLst/>
            <a:ahLst/>
            <a:cxnLst/>
            <a:rect l="l" t="t" r="r" b="b"/>
            <a:pathLst>
              <a:path w="2731770" h="567054">
                <a:moveTo>
                  <a:pt x="0" y="94513"/>
                </a:moveTo>
                <a:lnTo>
                  <a:pt x="7427" y="57725"/>
                </a:lnTo>
                <a:lnTo>
                  <a:pt x="27682" y="27682"/>
                </a:lnTo>
                <a:lnTo>
                  <a:pt x="57725" y="7427"/>
                </a:lnTo>
                <a:lnTo>
                  <a:pt x="94513" y="0"/>
                </a:lnTo>
                <a:lnTo>
                  <a:pt x="2637256" y="0"/>
                </a:lnTo>
                <a:lnTo>
                  <a:pt x="2674044" y="7427"/>
                </a:lnTo>
                <a:lnTo>
                  <a:pt x="2704087" y="27682"/>
                </a:lnTo>
                <a:lnTo>
                  <a:pt x="2724342" y="57725"/>
                </a:lnTo>
                <a:lnTo>
                  <a:pt x="2731770" y="94513"/>
                </a:lnTo>
                <a:lnTo>
                  <a:pt x="2731770" y="472554"/>
                </a:lnTo>
                <a:lnTo>
                  <a:pt x="2724342" y="509340"/>
                </a:lnTo>
                <a:lnTo>
                  <a:pt x="2704087" y="539378"/>
                </a:lnTo>
                <a:lnTo>
                  <a:pt x="2674044" y="559629"/>
                </a:lnTo>
                <a:lnTo>
                  <a:pt x="2637256" y="567055"/>
                </a:lnTo>
                <a:lnTo>
                  <a:pt x="94513" y="567055"/>
                </a:lnTo>
                <a:lnTo>
                  <a:pt x="57725" y="559629"/>
                </a:lnTo>
                <a:lnTo>
                  <a:pt x="27682" y="539378"/>
                </a:lnTo>
                <a:lnTo>
                  <a:pt x="7427" y="509340"/>
                </a:lnTo>
                <a:lnTo>
                  <a:pt x="0" y="472554"/>
                </a:lnTo>
                <a:lnTo>
                  <a:pt x="0" y="94513"/>
                </a:lnTo>
                <a:close/>
              </a:path>
            </a:pathLst>
          </a:custGeom>
          <a:ln w="12700">
            <a:solidFill>
              <a:srgbClr val="2E528F"/>
            </a:solidFill>
          </a:ln>
        </p:spPr>
        <p:txBody>
          <a:bodyPr wrap="square" lIns="0" tIns="0" rIns="0" bIns="0" rtlCol="0"/>
          <a:lstStyle/>
          <a:p>
            <a:pPr defTabSz="914400"/>
            <a:endParaRPr>
              <a:solidFill>
                <a:prstClr val="black"/>
              </a:solidFill>
              <a:latin typeface="Calibri"/>
            </a:endParaRPr>
          </a:p>
        </p:txBody>
      </p:sp>
      <p:sp>
        <p:nvSpPr>
          <p:cNvPr id="35" name="object 35"/>
          <p:cNvSpPr txBox="1"/>
          <p:nvPr/>
        </p:nvSpPr>
        <p:spPr>
          <a:xfrm>
            <a:off x="8007604" y="6170778"/>
            <a:ext cx="2273300" cy="373051"/>
          </a:xfrm>
          <a:prstGeom prst="rect">
            <a:avLst/>
          </a:prstGeom>
        </p:spPr>
        <p:txBody>
          <a:bodyPr vert="horz" wrap="square" lIns="0" tIns="12700" rIns="0" bIns="0" rtlCol="0">
            <a:spAutoFit/>
          </a:bodyPr>
          <a:lstStyle/>
          <a:p>
            <a:pPr marL="640080" marR="5080" indent="-628015" defTabSz="914400">
              <a:lnSpc>
                <a:spcPct val="109100"/>
              </a:lnSpc>
              <a:spcBef>
                <a:spcPts val="100"/>
              </a:spcBef>
            </a:pPr>
            <a:r>
              <a:rPr sz="1100" spc="-5" dirty="0">
                <a:solidFill>
                  <a:srgbClr val="FFFFFF"/>
                </a:solidFill>
                <a:latin typeface="Calibri"/>
                <a:cs typeface="Calibri"/>
              </a:rPr>
              <a:t>If </a:t>
            </a:r>
            <a:r>
              <a:rPr sz="1100" dirty="0">
                <a:solidFill>
                  <a:srgbClr val="FFFFFF"/>
                </a:solidFill>
                <a:latin typeface="Calibri"/>
                <a:cs typeface="Calibri"/>
              </a:rPr>
              <a:t>no, </a:t>
            </a:r>
            <a:r>
              <a:rPr sz="1100" spc="-5" dirty="0">
                <a:solidFill>
                  <a:srgbClr val="FFFFFF"/>
                </a:solidFill>
                <a:latin typeface="Calibri"/>
                <a:cs typeface="Calibri"/>
              </a:rPr>
              <a:t>is </a:t>
            </a:r>
            <a:r>
              <a:rPr sz="1100" dirty="0">
                <a:solidFill>
                  <a:srgbClr val="FFFFFF"/>
                </a:solidFill>
                <a:latin typeface="Calibri"/>
                <a:cs typeface="Calibri"/>
              </a:rPr>
              <a:t>the </a:t>
            </a:r>
            <a:r>
              <a:rPr sz="1100" spc="-5" dirty="0">
                <a:solidFill>
                  <a:srgbClr val="FFFFFF"/>
                </a:solidFill>
                <a:latin typeface="Calibri"/>
                <a:cs typeface="Calibri"/>
              </a:rPr>
              <a:t>contract solely </a:t>
            </a:r>
            <a:r>
              <a:rPr sz="1100" dirty="0">
                <a:solidFill>
                  <a:srgbClr val="FFFFFF"/>
                </a:solidFill>
                <a:latin typeface="Calibri"/>
                <a:cs typeface="Calibri"/>
              </a:rPr>
              <a:t>to </a:t>
            </a:r>
            <a:r>
              <a:rPr sz="1100" spc="-5" dirty="0">
                <a:solidFill>
                  <a:srgbClr val="FFFFFF"/>
                </a:solidFill>
                <a:latin typeface="Calibri"/>
                <a:cs typeface="Calibri"/>
              </a:rPr>
              <a:t>provide IT  support</a:t>
            </a:r>
            <a:r>
              <a:rPr sz="1100" dirty="0">
                <a:solidFill>
                  <a:srgbClr val="FFFFFF"/>
                </a:solidFill>
                <a:latin typeface="Calibri"/>
                <a:cs typeface="Calibri"/>
              </a:rPr>
              <a:t> </a:t>
            </a:r>
            <a:r>
              <a:rPr sz="1100" spc="-5" dirty="0">
                <a:solidFill>
                  <a:srgbClr val="FFFFFF"/>
                </a:solidFill>
                <a:latin typeface="Calibri"/>
                <a:cs typeface="Calibri"/>
              </a:rPr>
              <a:t>services?</a:t>
            </a:r>
            <a:endParaRPr sz="1100">
              <a:solidFill>
                <a:prstClr val="black"/>
              </a:solidFill>
              <a:latin typeface="Calibri"/>
              <a:cs typeface="Calibri"/>
            </a:endParaRPr>
          </a:p>
        </p:txBody>
      </p:sp>
      <p:sp>
        <p:nvSpPr>
          <p:cNvPr id="36" name="object 36"/>
          <p:cNvSpPr/>
          <p:nvPr/>
        </p:nvSpPr>
        <p:spPr>
          <a:xfrm>
            <a:off x="10303510" y="8041341"/>
            <a:ext cx="1349375" cy="363855"/>
          </a:xfrm>
          <a:custGeom>
            <a:avLst/>
            <a:gdLst/>
            <a:ahLst/>
            <a:cxnLst/>
            <a:rect l="l" t="t" r="r" b="b"/>
            <a:pathLst>
              <a:path w="1349375" h="363854">
                <a:moveTo>
                  <a:pt x="1288732" y="0"/>
                </a:moveTo>
                <a:lnTo>
                  <a:pt x="60642" y="0"/>
                </a:lnTo>
                <a:lnTo>
                  <a:pt x="37038" y="4765"/>
                </a:lnTo>
                <a:lnTo>
                  <a:pt x="17762" y="17762"/>
                </a:lnTo>
                <a:lnTo>
                  <a:pt x="4765" y="37038"/>
                </a:lnTo>
                <a:lnTo>
                  <a:pt x="0" y="60642"/>
                </a:lnTo>
                <a:lnTo>
                  <a:pt x="0" y="303212"/>
                </a:lnTo>
                <a:lnTo>
                  <a:pt x="4765" y="326816"/>
                </a:lnTo>
                <a:lnTo>
                  <a:pt x="17762" y="346092"/>
                </a:lnTo>
                <a:lnTo>
                  <a:pt x="37038" y="359089"/>
                </a:lnTo>
                <a:lnTo>
                  <a:pt x="60642" y="363854"/>
                </a:lnTo>
                <a:lnTo>
                  <a:pt x="1288732" y="363854"/>
                </a:lnTo>
                <a:lnTo>
                  <a:pt x="1312336" y="359089"/>
                </a:lnTo>
                <a:lnTo>
                  <a:pt x="1331612" y="346092"/>
                </a:lnTo>
                <a:lnTo>
                  <a:pt x="1344609" y="326816"/>
                </a:lnTo>
                <a:lnTo>
                  <a:pt x="1349375" y="303212"/>
                </a:lnTo>
                <a:lnTo>
                  <a:pt x="1349375" y="60642"/>
                </a:lnTo>
                <a:lnTo>
                  <a:pt x="1344609" y="37038"/>
                </a:lnTo>
                <a:lnTo>
                  <a:pt x="1331612" y="17762"/>
                </a:lnTo>
                <a:lnTo>
                  <a:pt x="1312336" y="4765"/>
                </a:lnTo>
                <a:lnTo>
                  <a:pt x="1288732" y="0"/>
                </a:lnTo>
                <a:close/>
              </a:path>
            </a:pathLst>
          </a:custGeom>
          <a:solidFill>
            <a:srgbClr val="4471C4"/>
          </a:solidFill>
        </p:spPr>
        <p:txBody>
          <a:bodyPr wrap="square" lIns="0" tIns="0" rIns="0" bIns="0" rtlCol="0"/>
          <a:lstStyle/>
          <a:p>
            <a:pPr defTabSz="914400"/>
            <a:endParaRPr>
              <a:solidFill>
                <a:prstClr val="black"/>
              </a:solidFill>
              <a:latin typeface="Calibri"/>
            </a:endParaRPr>
          </a:p>
        </p:txBody>
      </p:sp>
      <p:sp>
        <p:nvSpPr>
          <p:cNvPr id="37" name="object 37"/>
          <p:cNvSpPr/>
          <p:nvPr/>
        </p:nvSpPr>
        <p:spPr>
          <a:xfrm>
            <a:off x="10303510" y="8041341"/>
            <a:ext cx="1349375" cy="363855"/>
          </a:xfrm>
          <a:custGeom>
            <a:avLst/>
            <a:gdLst/>
            <a:ahLst/>
            <a:cxnLst/>
            <a:rect l="l" t="t" r="r" b="b"/>
            <a:pathLst>
              <a:path w="1349375" h="363854">
                <a:moveTo>
                  <a:pt x="0" y="60642"/>
                </a:moveTo>
                <a:lnTo>
                  <a:pt x="4765" y="37038"/>
                </a:lnTo>
                <a:lnTo>
                  <a:pt x="17762" y="17762"/>
                </a:lnTo>
                <a:lnTo>
                  <a:pt x="37038" y="4765"/>
                </a:lnTo>
                <a:lnTo>
                  <a:pt x="60642" y="0"/>
                </a:lnTo>
                <a:lnTo>
                  <a:pt x="1288732" y="0"/>
                </a:lnTo>
                <a:lnTo>
                  <a:pt x="1312336" y="4765"/>
                </a:lnTo>
                <a:lnTo>
                  <a:pt x="1331612" y="17762"/>
                </a:lnTo>
                <a:lnTo>
                  <a:pt x="1344609" y="37038"/>
                </a:lnTo>
                <a:lnTo>
                  <a:pt x="1349375" y="60642"/>
                </a:lnTo>
                <a:lnTo>
                  <a:pt x="1349375" y="303212"/>
                </a:lnTo>
                <a:lnTo>
                  <a:pt x="1344609" y="326816"/>
                </a:lnTo>
                <a:lnTo>
                  <a:pt x="1331612" y="346092"/>
                </a:lnTo>
                <a:lnTo>
                  <a:pt x="1312336" y="359089"/>
                </a:lnTo>
                <a:lnTo>
                  <a:pt x="1288732" y="363854"/>
                </a:lnTo>
                <a:lnTo>
                  <a:pt x="60642" y="363854"/>
                </a:lnTo>
                <a:lnTo>
                  <a:pt x="37038" y="359089"/>
                </a:lnTo>
                <a:lnTo>
                  <a:pt x="17762" y="346092"/>
                </a:lnTo>
                <a:lnTo>
                  <a:pt x="4765" y="326816"/>
                </a:lnTo>
                <a:lnTo>
                  <a:pt x="0" y="303212"/>
                </a:lnTo>
                <a:lnTo>
                  <a:pt x="0" y="60642"/>
                </a:lnTo>
                <a:close/>
              </a:path>
            </a:pathLst>
          </a:custGeom>
          <a:ln w="12700">
            <a:solidFill>
              <a:srgbClr val="2E528F"/>
            </a:solidFill>
          </a:ln>
        </p:spPr>
        <p:txBody>
          <a:bodyPr wrap="square" lIns="0" tIns="0" rIns="0" bIns="0" rtlCol="0"/>
          <a:lstStyle/>
          <a:p>
            <a:pPr defTabSz="914400"/>
            <a:endParaRPr>
              <a:solidFill>
                <a:prstClr val="black"/>
              </a:solidFill>
              <a:latin typeface="Calibri"/>
            </a:endParaRPr>
          </a:p>
        </p:txBody>
      </p:sp>
      <p:sp>
        <p:nvSpPr>
          <p:cNvPr id="38" name="object 38"/>
          <p:cNvSpPr txBox="1"/>
          <p:nvPr/>
        </p:nvSpPr>
        <p:spPr>
          <a:xfrm>
            <a:off x="10458197" y="8090408"/>
            <a:ext cx="1042035" cy="182101"/>
          </a:xfrm>
          <a:prstGeom prst="rect">
            <a:avLst/>
          </a:prstGeom>
        </p:spPr>
        <p:txBody>
          <a:bodyPr vert="horz" wrap="square" lIns="0" tIns="12700" rIns="0" bIns="0" rtlCol="0">
            <a:spAutoFit/>
          </a:bodyPr>
          <a:lstStyle/>
          <a:p>
            <a:pPr marL="12700" defTabSz="914400">
              <a:spcBef>
                <a:spcPts val="100"/>
              </a:spcBef>
            </a:pPr>
            <a:r>
              <a:rPr sz="1100" spc="-5" dirty="0">
                <a:solidFill>
                  <a:srgbClr val="FFFFFF"/>
                </a:solidFill>
                <a:latin typeface="Calibri"/>
                <a:cs typeface="Calibri"/>
              </a:rPr>
              <a:t>If </a:t>
            </a:r>
            <a:r>
              <a:rPr sz="1100" dirty="0">
                <a:solidFill>
                  <a:srgbClr val="FFFFFF"/>
                </a:solidFill>
                <a:latin typeface="Calibri"/>
                <a:cs typeface="Calibri"/>
              </a:rPr>
              <a:t>yes, use</a:t>
            </a:r>
            <a:r>
              <a:rPr sz="1100" spc="-65" dirty="0">
                <a:solidFill>
                  <a:srgbClr val="FFFFFF"/>
                </a:solidFill>
                <a:latin typeface="Calibri"/>
                <a:cs typeface="Calibri"/>
              </a:rPr>
              <a:t> </a:t>
            </a:r>
            <a:r>
              <a:rPr sz="1100" spc="-5" dirty="0">
                <a:solidFill>
                  <a:srgbClr val="FFFFFF"/>
                </a:solidFill>
                <a:latin typeface="Calibri"/>
                <a:cs typeface="Calibri"/>
              </a:rPr>
              <a:t>SC1079</a:t>
            </a:r>
            <a:endParaRPr sz="1100">
              <a:solidFill>
                <a:prstClr val="black"/>
              </a:solidFill>
              <a:latin typeface="Calibri"/>
              <a:cs typeface="Calibri"/>
            </a:endParaRPr>
          </a:p>
        </p:txBody>
      </p:sp>
      <p:sp>
        <p:nvSpPr>
          <p:cNvPr id="39" name="object 39"/>
          <p:cNvSpPr/>
          <p:nvPr/>
        </p:nvSpPr>
        <p:spPr>
          <a:xfrm>
            <a:off x="6373813" y="1220167"/>
            <a:ext cx="38100" cy="326390"/>
          </a:xfrm>
          <a:custGeom>
            <a:avLst/>
            <a:gdLst/>
            <a:ahLst/>
            <a:cxnLst/>
            <a:rect l="l" t="t" r="r" b="b"/>
            <a:pathLst>
              <a:path w="38100" h="326390">
                <a:moveTo>
                  <a:pt x="37782" y="0"/>
                </a:moveTo>
                <a:lnTo>
                  <a:pt x="0" y="326174"/>
                </a:lnTo>
              </a:path>
            </a:pathLst>
          </a:custGeom>
          <a:ln w="6349">
            <a:solidFill>
              <a:srgbClr val="4471C4"/>
            </a:solidFill>
          </a:ln>
        </p:spPr>
        <p:txBody>
          <a:bodyPr wrap="square" lIns="0" tIns="0" rIns="0" bIns="0" rtlCol="0"/>
          <a:lstStyle/>
          <a:p>
            <a:pPr defTabSz="914400"/>
            <a:endParaRPr>
              <a:solidFill>
                <a:prstClr val="black"/>
              </a:solidFill>
              <a:latin typeface="Calibri"/>
            </a:endParaRPr>
          </a:p>
        </p:txBody>
      </p:sp>
      <p:sp>
        <p:nvSpPr>
          <p:cNvPr id="40" name="object 40"/>
          <p:cNvSpPr/>
          <p:nvPr/>
        </p:nvSpPr>
        <p:spPr>
          <a:xfrm>
            <a:off x="6337427" y="1529346"/>
            <a:ext cx="76200" cy="80645"/>
          </a:xfrm>
          <a:custGeom>
            <a:avLst/>
            <a:gdLst/>
            <a:ahLst/>
            <a:cxnLst/>
            <a:rect l="l" t="t" r="r" b="b"/>
            <a:pathLst>
              <a:path w="76200" h="80644">
                <a:moveTo>
                  <a:pt x="0" y="0"/>
                </a:moveTo>
                <a:lnTo>
                  <a:pt x="29083" y="80073"/>
                </a:lnTo>
                <a:lnTo>
                  <a:pt x="75692" y="8762"/>
                </a:lnTo>
                <a:lnTo>
                  <a:pt x="0" y="0"/>
                </a:lnTo>
                <a:close/>
              </a:path>
            </a:pathLst>
          </a:custGeom>
          <a:solidFill>
            <a:srgbClr val="4471C4"/>
          </a:solidFill>
        </p:spPr>
        <p:txBody>
          <a:bodyPr wrap="square" lIns="0" tIns="0" rIns="0" bIns="0" rtlCol="0"/>
          <a:lstStyle/>
          <a:p>
            <a:pPr defTabSz="914400"/>
            <a:endParaRPr>
              <a:solidFill>
                <a:prstClr val="black"/>
              </a:solidFill>
              <a:latin typeface="Calibri"/>
            </a:endParaRPr>
          </a:p>
        </p:txBody>
      </p:sp>
      <p:sp>
        <p:nvSpPr>
          <p:cNvPr id="41" name="object 41"/>
          <p:cNvSpPr/>
          <p:nvPr/>
        </p:nvSpPr>
        <p:spPr>
          <a:xfrm>
            <a:off x="7165976" y="1220168"/>
            <a:ext cx="123825" cy="240029"/>
          </a:xfrm>
          <a:custGeom>
            <a:avLst/>
            <a:gdLst/>
            <a:ahLst/>
            <a:cxnLst/>
            <a:rect l="l" t="t" r="r" b="b"/>
            <a:pathLst>
              <a:path w="123825" h="240030">
                <a:moveTo>
                  <a:pt x="0" y="0"/>
                </a:moveTo>
                <a:lnTo>
                  <a:pt x="123329" y="239458"/>
                </a:lnTo>
              </a:path>
            </a:pathLst>
          </a:custGeom>
          <a:ln w="6350">
            <a:solidFill>
              <a:srgbClr val="4471C4"/>
            </a:solidFill>
          </a:ln>
        </p:spPr>
        <p:txBody>
          <a:bodyPr wrap="square" lIns="0" tIns="0" rIns="0" bIns="0" rtlCol="0"/>
          <a:lstStyle/>
          <a:p>
            <a:pPr defTabSz="914400"/>
            <a:endParaRPr>
              <a:solidFill>
                <a:prstClr val="black"/>
              </a:solidFill>
              <a:latin typeface="Calibri"/>
            </a:endParaRPr>
          </a:p>
        </p:txBody>
      </p:sp>
      <p:sp>
        <p:nvSpPr>
          <p:cNvPr id="42" name="object 42"/>
          <p:cNvSpPr/>
          <p:nvPr/>
        </p:nvSpPr>
        <p:spPr>
          <a:xfrm>
            <a:off x="7249620" y="1430889"/>
            <a:ext cx="69215" cy="85725"/>
          </a:xfrm>
          <a:custGeom>
            <a:avLst/>
            <a:gdLst/>
            <a:ahLst/>
            <a:cxnLst/>
            <a:rect l="l" t="t" r="r" b="b"/>
            <a:pathLst>
              <a:path w="69214" h="85725">
                <a:moveTo>
                  <a:pt x="67741" y="0"/>
                </a:moveTo>
                <a:lnTo>
                  <a:pt x="0" y="34886"/>
                </a:lnTo>
                <a:lnTo>
                  <a:pt x="68757" y="85191"/>
                </a:lnTo>
                <a:lnTo>
                  <a:pt x="67741" y="0"/>
                </a:lnTo>
                <a:close/>
              </a:path>
            </a:pathLst>
          </a:custGeom>
          <a:solidFill>
            <a:srgbClr val="4471C4"/>
          </a:solidFill>
        </p:spPr>
        <p:txBody>
          <a:bodyPr wrap="square" lIns="0" tIns="0" rIns="0" bIns="0" rtlCol="0"/>
          <a:lstStyle/>
          <a:p>
            <a:pPr defTabSz="914400"/>
            <a:endParaRPr>
              <a:solidFill>
                <a:prstClr val="black"/>
              </a:solidFill>
              <a:latin typeface="Calibri"/>
            </a:endParaRPr>
          </a:p>
        </p:txBody>
      </p:sp>
      <p:sp>
        <p:nvSpPr>
          <p:cNvPr id="43" name="object 43"/>
          <p:cNvSpPr/>
          <p:nvPr/>
        </p:nvSpPr>
        <p:spPr>
          <a:xfrm>
            <a:off x="7538721" y="2151078"/>
            <a:ext cx="26034" cy="149225"/>
          </a:xfrm>
          <a:custGeom>
            <a:avLst/>
            <a:gdLst/>
            <a:ahLst/>
            <a:cxnLst/>
            <a:rect l="l" t="t" r="r" b="b"/>
            <a:pathLst>
              <a:path w="26035" h="149225">
                <a:moveTo>
                  <a:pt x="0" y="0"/>
                </a:moveTo>
                <a:lnTo>
                  <a:pt x="25933" y="148894"/>
                </a:lnTo>
              </a:path>
            </a:pathLst>
          </a:custGeom>
          <a:ln w="6350">
            <a:solidFill>
              <a:srgbClr val="4471C4"/>
            </a:solidFill>
          </a:ln>
        </p:spPr>
        <p:txBody>
          <a:bodyPr wrap="square" lIns="0" tIns="0" rIns="0" bIns="0" rtlCol="0"/>
          <a:lstStyle/>
          <a:p>
            <a:pPr defTabSz="914400"/>
            <a:endParaRPr>
              <a:solidFill>
                <a:prstClr val="black"/>
              </a:solidFill>
              <a:latin typeface="Calibri"/>
            </a:endParaRPr>
          </a:p>
        </p:txBody>
      </p:sp>
      <p:sp>
        <p:nvSpPr>
          <p:cNvPr id="44" name="object 44"/>
          <p:cNvSpPr/>
          <p:nvPr/>
        </p:nvSpPr>
        <p:spPr>
          <a:xfrm>
            <a:off x="7524945" y="2280927"/>
            <a:ext cx="75565" cy="81915"/>
          </a:xfrm>
          <a:custGeom>
            <a:avLst/>
            <a:gdLst/>
            <a:ahLst/>
            <a:cxnLst/>
            <a:rect l="l" t="t" r="r" b="b"/>
            <a:pathLst>
              <a:path w="75564" h="81914">
                <a:moveTo>
                  <a:pt x="75069" y="0"/>
                </a:moveTo>
                <a:lnTo>
                  <a:pt x="0" y="13068"/>
                </a:lnTo>
                <a:lnTo>
                  <a:pt x="50609" y="81610"/>
                </a:lnTo>
                <a:lnTo>
                  <a:pt x="75069" y="0"/>
                </a:lnTo>
                <a:close/>
              </a:path>
            </a:pathLst>
          </a:custGeom>
          <a:solidFill>
            <a:srgbClr val="4471C4"/>
          </a:solidFill>
        </p:spPr>
        <p:txBody>
          <a:bodyPr wrap="square" lIns="0" tIns="0" rIns="0" bIns="0" rtlCol="0"/>
          <a:lstStyle/>
          <a:p>
            <a:pPr defTabSz="914400"/>
            <a:endParaRPr>
              <a:solidFill>
                <a:prstClr val="black"/>
              </a:solidFill>
              <a:latin typeface="Calibri"/>
            </a:endParaRPr>
          </a:p>
        </p:txBody>
      </p:sp>
      <p:sp>
        <p:nvSpPr>
          <p:cNvPr id="45" name="object 45"/>
          <p:cNvSpPr/>
          <p:nvPr/>
        </p:nvSpPr>
        <p:spPr>
          <a:xfrm>
            <a:off x="7665721" y="3095321"/>
            <a:ext cx="0" cy="156210"/>
          </a:xfrm>
          <a:custGeom>
            <a:avLst/>
            <a:gdLst/>
            <a:ahLst/>
            <a:cxnLst/>
            <a:rect l="l" t="t" r="r" b="b"/>
            <a:pathLst>
              <a:path h="156210">
                <a:moveTo>
                  <a:pt x="0" y="0"/>
                </a:moveTo>
                <a:lnTo>
                  <a:pt x="0" y="156210"/>
                </a:lnTo>
              </a:path>
            </a:pathLst>
          </a:custGeom>
          <a:ln w="6350">
            <a:solidFill>
              <a:srgbClr val="4471C4"/>
            </a:solidFill>
          </a:ln>
        </p:spPr>
        <p:txBody>
          <a:bodyPr wrap="square" lIns="0" tIns="0" rIns="0" bIns="0" rtlCol="0"/>
          <a:lstStyle/>
          <a:p>
            <a:pPr defTabSz="914400"/>
            <a:endParaRPr>
              <a:solidFill>
                <a:prstClr val="black"/>
              </a:solidFill>
              <a:latin typeface="Calibri"/>
            </a:endParaRPr>
          </a:p>
        </p:txBody>
      </p:sp>
      <p:sp>
        <p:nvSpPr>
          <p:cNvPr id="46" name="object 46"/>
          <p:cNvSpPr/>
          <p:nvPr/>
        </p:nvSpPr>
        <p:spPr>
          <a:xfrm>
            <a:off x="7627625" y="3238832"/>
            <a:ext cx="76200" cy="76200"/>
          </a:xfrm>
          <a:custGeom>
            <a:avLst/>
            <a:gdLst/>
            <a:ahLst/>
            <a:cxnLst/>
            <a:rect l="l" t="t" r="r" b="b"/>
            <a:pathLst>
              <a:path w="76200" h="76200">
                <a:moveTo>
                  <a:pt x="76200" y="0"/>
                </a:moveTo>
                <a:lnTo>
                  <a:pt x="0" y="0"/>
                </a:lnTo>
                <a:lnTo>
                  <a:pt x="38100" y="76200"/>
                </a:lnTo>
                <a:lnTo>
                  <a:pt x="76200" y="0"/>
                </a:lnTo>
                <a:close/>
              </a:path>
            </a:pathLst>
          </a:custGeom>
          <a:solidFill>
            <a:srgbClr val="4471C4"/>
          </a:solidFill>
        </p:spPr>
        <p:txBody>
          <a:bodyPr wrap="square" lIns="0" tIns="0" rIns="0" bIns="0" rtlCol="0"/>
          <a:lstStyle/>
          <a:p>
            <a:pPr defTabSz="914400"/>
            <a:endParaRPr>
              <a:solidFill>
                <a:prstClr val="black"/>
              </a:solidFill>
              <a:latin typeface="Calibri"/>
            </a:endParaRPr>
          </a:p>
        </p:txBody>
      </p:sp>
      <p:sp>
        <p:nvSpPr>
          <p:cNvPr id="47" name="object 47"/>
          <p:cNvSpPr/>
          <p:nvPr/>
        </p:nvSpPr>
        <p:spPr>
          <a:xfrm>
            <a:off x="10703559" y="7758128"/>
            <a:ext cx="33020" cy="166370"/>
          </a:xfrm>
          <a:custGeom>
            <a:avLst/>
            <a:gdLst/>
            <a:ahLst/>
            <a:cxnLst/>
            <a:rect l="l" t="t" r="r" b="b"/>
            <a:pathLst>
              <a:path w="33020" h="166370">
                <a:moveTo>
                  <a:pt x="0" y="0"/>
                </a:moveTo>
                <a:lnTo>
                  <a:pt x="32804" y="166293"/>
                </a:lnTo>
              </a:path>
            </a:pathLst>
          </a:custGeom>
          <a:ln w="6350">
            <a:solidFill>
              <a:srgbClr val="4471C4"/>
            </a:solidFill>
          </a:ln>
        </p:spPr>
        <p:txBody>
          <a:bodyPr wrap="square" lIns="0" tIns="0" rIns="0" bIns="0" rtlCol="0"/>
          <a:lstStyle/>
          <a:p>
            <a:pPr defTabSz="914400"/>
            <a:endParaRPr>
              <a:solidFill>
                <a:prstClr val="black"/>
              </a:solidFill>
              <a:latin typeface="Calibri"/>
            </a:endParaRPr>
          </a:p>
        </p:txBody>
      </p:sp>
      <p:sp>
        <p:nvSpPr>
          <p:cNvPr id="48" name="object 48"/>
          <p:cNvSpPr/>
          <p:nvPr/>
        </p:nvSpPr>
        <p:spPr>
          <a:xfrm>
            <a:off x="10696520" y="7904596"/>
            <a:ext cx="74930" cy="82550"/>
          </a:xfrm>
          <a:custGeom>
            <a:avLst/>
            <a:gdLst/>
            <a:ahLst/>
            <a:cxnLst/>
            <a:rect l="l" t="t" r="r" b="b"/>
            <a:pathLst>
              <a:path w="74929" h="82550">
                <a:moveTo>
                  <a:pt x="74764" y="0"/>
                </a:moveTo>
                <a:lnTo>
                  <a:pt x="0" y="14744"/>
                </a:lnTo>
                <a:lnTo>
                  <a:pt x="52120" y="82130"/>
                </a:lnTo>
                <a:lnTo>
                  <a:pt x="74764" y="0"/>
                </a:lnTo>
                <a:close/>
              </a:path>
            </a:pathLst>
          </a:custGeom>
          <a:solidFill>
            <a:srgbClr val="4471C4"/>
          </a:solidFill>
        </p:spPr>
        <p:txBody>
          <a:bodyPr wrap="square" lIns="0" tIns="0" rIns="0" bIns="0" rtlCol="0"/>
          <a:lstStyle/>
          <a:p>
            <a:pPr defTabSz="914400"/>
            <a:endParaRPr>
              <a:solidFill>
                <a:prstClr val="black"/>
              </a:solidFill>
              <a:latin typeface="Calibri"/>
            </a:endParaRPr>
          </a:p>
        </p:txBody>
      </p:sp>
      <p:sp>
        <p:nvSpPr>
          <p:cNvPr id="49" name="object 49"/>
          <p:cNvSpPr/>
          <p:nvPr/>
        </p:nvSpPr>
        <p:spPr>
          <a:xfrm>
            <a:off x="7395009" y="3803345"/>
            <a:ext cx="144145" cy="226060"/>
          </a:xfrm>
          <a:custGeom>
            <a:avLst/>
            <a:gdLst/>
            <a:ahLst/>
            <a:cxnLst/>
            <a:rect l="l" t="t" r="r" b="b"/>
            <a:pathLst>
              <a:path w="144144" h="226060">
                <a:moveTo>
                  <a:pt x="143713" y="0"/>
                </a:moveTo>
                <a:lnTo>
                  <a:pt x="0" y="225831"/>
                </a:lnTo>
              </a:path>
            </a:pathLst>
          </a:custGeom>
          <a:ln w="6350">
            <a:solidFill>
              <a:srgbClr val="4471C4"/>
            </a:solidFill>
          </a:ln>
        </p:spPr>
        <p:txBody>
          <a:bodyPr wrap="square" lIns="0" tIns="0" rIns="0" bIns="0" rtlCol="0"/>
          <a:lstStyle/>
          <a:p>
            <a:pPr defTabSz="914400"/>
            <a:endParaRPr>
              <a:solidFill>
                <a:prstClr val="black"/>
              </a:solidFill>
              <a:latin typeface="Calibri"/>
            </a:endParaRPr>
          </a:p>
        </p:txBody>
      </p:sp>
      <p:sp>
        <p:nvSpPr>
          <p:cNvPr id="50" name="object 50"/>
          <p:cNvSpPr/>
          <p:nvPr/>
        </p:nvSpPr>
        <p:spPr>
          <a:xfrm>
            <a:off x="7360920" y="3998003"/>
            <a:ext cx="73660" cy="85090"/>
          </a:xfrm>
          <a:custGeom>
            <a:avLst/>
            <a:gdLst/>
            <a:ahLst/>
            <a:cxnLst/>
            <a:rect l="l" t="t" r="r" b="b"/>
            <a:pathLst>
              <a:path w="73660" h="85089">
                <a:moveTo>
                  <a:pt x="8762" y="0"/>
                </a:moveTo>
                <a:lnTo>
                  <a:pt x="0" y="84747"/>
                </a:lnTo>
                <a:lnTo>
                  <a:pt x="73050" y="40906"/>
                </a:lnTo>
                <a:lnTo>
                  <a:pt x="8762" y="0"/>
                </a:lnTo>
                <a:close/>
              </a:path>
            </a:pathLst>
          </a:custGeom>
          <a:solidFill>
            <a:srgbClr val="4471C4"/>
          </a:solidFill>
        </p:spPr>
        <p:txBody>
          <a:bodyPr wrap="square" lIns="0" tIns="0" rIns="0" bIns="0" rtlCol="0"/>
          <a:lstStyle/>
          <a:p>
            <a:pPr defTabSz="914400"/>
            <a:endParaRPr>
              <a:solidFill>
                <a:prstClr val="black"/>
              </a:solidFill>
              <a:latin typeface="Calibri"/>
            </a:endParaRPr>
          </a:p>
        </p:txBody>
      </p:sp>
      <p:sp>
        <p:nvSpPr>
          <p:cNvPr id="51" name="object 51"/>
          <p:cNvSpPr/>
          <p:nvPr/>
        </p:nvSpPr>
        <p:spPr>
          <a:xfrm>
            <a:off x="5852568" y="4889832"/>
            <a:ext cx="36195" cy="242570"/>
          </a:xfrm>
          <a:custGeom>
            <a:avLst/>
            <a:gdLst/>
            <a:ahLst/>
            <a:cxnLst/>
            <a:rect l="l" t="t" r="r" b="b"/>
            <a:pathLst>
              <a:path w="36194" h="242570">
                <a:moveTo>
                  <a:pt x="35788" y="0"/>
                </a:moveTo>
                <a:lnTo>
                  <a:pt x="0" y="241985"/>
                </a:lnTo>
              </a:path>
            </a:pathLst>
          </a:custGeom>
          <a:ln w="6350">
            <a:solidFill>
              <a:srgbClr val="4471C4"/>
            </a:solidFill>
          </a:ln>
        </p:spPr>
        <p:txBody>
          <a:bodyPr wrap="square" lIns="0" tIns="0" rIns="0" bIns="0" rtlCol="0"/>
          <a:lstStyle/>
          <a:p>
            <a:pPr defTabSz="914400"/>
            <a:endParaRPr>
              <a:solidFill>
                <a:prstClr val="black"/>
              </a:solidFill>
              <a:latin typeface="Calibri"/>
            </a:endParaRPr>
          </a:p>
        </p:txBody>
      </p:sp>
      <p:sp>
        <p:nvSpPr>
          <p:cNvPr id="52" name="object 52"/>
          <p:cNvSpPr/>
          <p:nvPr/>
        </p:nvSpPr>
        <p:spPr>
          <a:xfrm>
            <a:off x="5816727" y="5113678"/>
            <a:ext cx="75565" cy="81280"/>
          </a:xfrm>
          <a:custGeom>
            <a:avLst/>
            <a:gdLst/>
            <a:ahLst/>
            <a:cxnLst/>
            <a:rect l="l" t="t" r="r" b="b"/>
            <a:pathLst>
              <a:path w="75565" h="81279">
                <a:moveTo>
                  <a:pt x="0" y="0"/>
                </a:moveTo>
                <a:lnTo>
                  <a:pt x="26543" y="80949"/>
                </a:lnTo>
                <a:lnTo>
                  <a:pt x="75374" y="11150"/>
                </a:lnTo>
                <a:lnTo>
                  <a:pt x="0" y="0"/>
                </a:lnTo>
                <a:close/>
              </a:path>
            </a:pathLst>
          </a:custGeom>
          <a:solidFill>
            <a:srgbClr val="4471C4"/>
          </a:solidFill>
        </p:spPr>
        <p:txBody>
          <a:bodyPr wrap="square" lIns="0" tIns="0" rIns="0" bIns="0" rtlCol="0"/>
          <a:lstStyle/>
          <a:p>
            <a:pPr defTabSz="914400"/>
            <a:endParaRPr>
              <a:solidFill>
                <a:prstClr val="black"/>
              </a:solidFill>
              <a:latin typeface="Calibri"/>
            </a:endParaRPr>
          </a:p>
        </p:txBody>
      </p:sp>
      <p:sp>
        <p:nvSpPr>
          <p:cNvPr id="53" name="object 53"/>
          <p:cNvSpPr/>
          <p:nvPr/>
        </p:nvSpPr>
        <p:spPr>
          <a:xfrm>
            <a:off x="9073518" y="6691964"/>
            <a:ext cx="130175" cy="343535"/>
          </a:xfrm>
          <a:custGeom>
            <a:avLst/>
            <a:gdLst/>
            <a:ahLst/>
            <a:cxnLst/>
            <a:rect l="l" t="t" r="r" b="b"/>
            <a:pathLst>
              <a:path w="130175" h="343534">
                <a:moveTo>
                  <a:pt x="0" y="0"/>
                </a:moveTo>
                <a:lnTo>
                  <a:pt x="129921" y="343204"/>
                </a:lnTo>
              </a:path>
            </a:pathLst>
          </a:custGeom>
          <a:ln w="6349">
            <a:solidFill>
              <a:srgbClr val="4471C4"/>
            </a:solidFill>
          </a:ln>
        </p:spPr>
        <p:txBody>
          <a:bodyPr wrap="square" lIns="0" tIns="0" rIns="0" bIns="0" rtlCol="0"/>
          <a:lstStyle/>
          <a:p>
            <a:pPr defTabSz="914400"/>
            <a:endParaRPr>
              <a:solidFill>
                <a:prstClr val="black"/>
              </a:solidFill>
              <a:latin typeface="Calibri"/>
            </a:endParaRPr>
          </a:p>
        </p:txBody>
      </p:sp>
      <p:sp>
        <p:nvSpPr>
          <p:cNvPr id="54" name="object 54"/>
          <p:cNvSpPr/>
          <p:nvPr/>
        </p:nvSpPr>
        <p:spPr>
          <a:xfrm>
            <a:off x="9163304" y="7009801"/>
            <a:ext cx="71755" cy="85090"/>
          </a:xfrm>
          <a:custGeom>
            <a:avLst/>
            <a:gdLst/>
            <a:ahLst/>
            <a:cxnLst/>
            <a:rect l="l" t="t" r="r" b="b"/>
            <a:pathLst>
              <a:path w="71754" h="85090">
                <a:moveTo>
                  <a:pt x="71272" y="0"/>
                </a:moveTo>
                <a:lnTo>
                  <a:pt x="0" y="26974"/>
                </a:lnTo>
                <a:lnTo>
                  <a:pt x="62611" y="84747"/>
                </a:lnTo>
                <a:lnTo>
                  <a:pt x="71272" y="0"/>
                </a:lnTo>
                <a:close/>
              </a:path>
            </a:pathLst>
          </a:custGeom>
          <a:solidFill>
            <a:srgbClr val="4471C4"/>
          </a:solidFill>
        </p:spPr>
        <p:txBody>
          <a:bodyPr wrap="square" lIns="0" tIns="0" rIns="0" bIns="0" rtlCol="0"/>
          <a:lstStyle/>
          <a:p>
            <a:pPr defTabSz="914400"/>
            <a:endParaRPr>
              <a:solidFill>
                <a:prstClr val="black"/>
              </a:solidFill>
              <a:latin typeface="Calibri"/>
            </a:endParaRPr>
          </a:p>
        </p:txBody>
      </p:sp>
      <p:sp>
        <p:nvSpPr>
          <p:cNvPr id="55" name="object 55"/>
          <p:cNvSpPr/>
          <p:nvPr/>
        </p:nvSpPr>
        <p:spPr>
          <a:xfrm>
            <a:off x="11769090" y="5842332"/>
            <a:ext cx="0" cy="207010"/>
          </a:xfrm>
          <a:custGeom>
            <a:avLst/>
            <a:gdLst/>
            <a:ahLst/>
            <a:cxnLst/>
            <a:rect l="l" t="t" r="r" b="b"/>
            <a:pathLst>
              <a:path h="207010">
                <a:moveTo>
                  <a:pt x="0" y="0"/>
                </a:moveTo>
                <a:lnTo>
                  <a:pt x="0" y="207010"/>
                </a:lnTo>
              </a:path>
            </a:pathLst>
          </a:custGeom>
          <a:ln w="6350">
            <a:solidFill>
              <a:srgbClr val="4471C4"/>
            </a:solidFill>
          </a:ln>
        </p:spPr>
        <p:txBody>
          <a:bodyPr wrap="square" lIns="0" tIns="0" rIns="0" bIns="0" rtlCol="0"/>
          <a:lstStyle/>
          <a:p>
            <a:pPr defTabSz="914400"/>
            <a:endParaRPr>
              <a:solidFill>
                <a:prstClr val="black"/>
              </a:solidFill>
              <a:latin typeface="Calibri"/>
            </a:endParaRPr>
          </a:p>
        </p:txBody>
      </p:sp>
      <p:sp>
        <p:nvSpPr>
          <p:cNvPr id="56" name="object 56"/>
          <p:cNvSpPr/>
          <p:nvPr/>
        </p:nvSpPr>
        <p:spPr>
          <a:xfrm>
            <a:off x="11730994" y="6036643"/>
            <a:ext cx="76200" cy="76200"/>
          </a:xfrm>
          <a:custGeom>
            <a:avLst/>
            <a:gdLst/>
            <a:ahLst/>
            <a:cxnLst/>
            <a:rect l="l" t="t" r="r" b="b"/>
            <a:pathLst>
              <a:path w="76200" h="76200">
                <a:moveTo>
                  <a:pt x="76200" y="0"/>
                </a:moveTo>
                <a:lnTo>
                  <a:pt x="0" y="0"/>
                </a:lnTo>
                <a:lnTo>
                  <a:pt x="38100" y="76200"/>
                </a:lnTo>
                <a:lnTo>
                  <a:pt x="76200" y="0"/>
                </a:lnTo>
                <a:close/>
              </a:path>
            </a:pathLst>
          </a:custGeom>
          <a:solidFill>
            <a:srgbClr val="4471C4"/>
          </a:solidFill>
        </p:spPr>
        <p:txBody>
          <a:bodyPr wrap="square" lIns="0" tIns="0" rIns="0" bIns="0" rtlCol="0"/>
          <a:lstStyle/>
          <a:p>
            <a:pPr defTabSz="914400"/>
            <a:endParaRPr>
              <a:solidFill>
                <a:prstClr val="black"/>
              </a:solidFill>
              <a:latin typeface="Calibri"/>
            </a:endParaRPr>
          </a:p>
        </p:txBody>
      </p:sp>
      <p:sp>
        <p:nvSpPr>
          <p:cNvPr id="57" name="object 57"/>
          <p:cNvSpPr/>
          <p:nvPr/>
        </p:nvSpPr>
        <p:spPr>
          <a:xfrm>
            <a:off x="9105901" y="5809945"/>
            <a:ext cx="34925" cy="209550"/>
          </a:xfrm>
          <a:custGeom>
            <a:avLst/>
            <a:gdLst/>
            <a:ahLst/>
            <a:cxnLst/>
            <a:rect l="l" t="t" r="r" b="b"/>
            <a:pathLst>
              <a:path w="34925" h="209550">
                <a:moveTo>
                  <a:pt x="0" y="0"/>
                </a:moveTo>
                <a:lnTo>
                  <a:pt x="34696" y="209130"/>
                </a:lnTo>
              </a:path>
            </a:pathLst>
          </a:custGeom>
          <a:ln w="6350">
            <a:solidFill>
              <a:srgbClr val="4471C4"/>
            </a:solidFill>
          </a:ln>
        </p:spPr>
        <p:txBody>
          <a:bodyPr wrap="square" lIns="0" tIns="0" rIns="0" bIns="0" rtlCol="0"/>
          <a:lstStyle/>
          <a:p>
            <a:pPr defTabSz="914400"/>
            <a:endParaRPr>
              <a:solidFill>
                <a:prstClr val="black"/>
              </a:solidFill>
              <a:latin typeface="Calibri"/>
            </a:endParaRPr>
          </a:p>
        </p:txBody>
      </p:sp>
      <p:sp>
        <p:nvSpPr>
          <p:cNvPr id="58" name="object 58"/>
          <p:cNvSpPr/>
          <p:nvPr/>
        </p:nvSpPr>
        <p:spPr>
          <a:xfrm>
            <a:off x="9100933" y="6000320"/>
            <a:ext cx="75565" cy="81915"/>
          </a:xfrm>
          <a:custGeom>
            <a:avLst/>
            <a:gdLst/>
            <a:ahLst/>
            <a:cxnLst/>
            <a:rect l="l" t="t" r="r" b="b"/>
            <a:pathLst>
              <a:path w="75564" h="81914">
                <a:moveTo>
                  <a:pt x="75171" y="0"/>
                </a:moveTo>
                <a:lnTo>
                  <a:pt x="0" y="12471"/>
                </a:lnTo>
                <a:lnTo>
                  <a:pt x="50050" y="81407"/>
                </a:lnTo>
                <a:lnTo>
                  <a:pt x="75171" y="0"/>
                </a:lnTo>
                <a:close/>
              </a:path>
            </a:pathLst>
          </a:custGeom>
          <a:solidFill>
            <a:srgbClr val="4471C4"/>
          </a:solidFill>
        </p:spPr>
        <p:txBody>
          <a:bodyPr wrap="square" lIns="0" tIns="0" rIns="0" bIns="0" rtlCol="0"/>
          <a:lstStyle/>
          <a:p>
            <a:pPr defTabSz="914400"/>
            <a:endParaRPr>
              <a:solidFill>
                <a:prstClr val="black"/>
              </a:solidFill>
              <a:latin typeface="Calibri"/>
            </a:endParaRPr>
          </a:p>
        </p:txBody>
      </p:sp>
      <p:sp>
        <p:nvSpPr>
          <p:cNvPr id="59" name="object 59"/>
          <p:cNvSpPr/>
          <p:nvPr/>
        </p:nvSpPr>
        <p:spPr>
          <a:xfrm>
            <a:off x="7435089" y="6691964"/>
            <a:ext cx="330200" cy="274955"/>
          </a:xfrm>
          <a:custGeom>
            <a:avLst/>
            <a:gdLst/>
            <a:ahLst/>
            <a:cxnLst/>
            <a:rect l="l" t="t" r="r" b="b"/>
            <a:pathLst>
              <a:path w="330200" h="274954">
                <a:moveTo>
                  <a:pt x="329692" y="0"/>
                </a:moveTo>
                <a:lnTo>
                  <a:pt x="0" y="274929"/>
                </a:lnTo>
              </a:path>
            </a:pathLst>
          </a:custGeom>
          <a:ln w="6350">
            <a:solidFill>
              <a:srgbClr val="4471C4"/>
            </a:solidFill>
          </a:ln>
        </p:spPr>
        <p:txBody>
          <a:bodyPr wrap="square" lIns="0" tIns="0" rIns="0" bIns="0" rtlCol="0"/>
          <a:lstStyle/>
          <a:p>
            <a:pPr defTabSz="914400"/>
            <a:endParaRPr>
              <a:solidFill>
                <a:prstClr val="black"/>
              </a:solidFill>
              <a:latin typeface="Calibri"/>
            </a:endParaRPr>
          </a:p>
        </p:txBody>
      </p:sp>
      <p:sp>
        <p:nvSpPr>
          <p:cNvPr id="60" name="object 60"/>
          <p:cNvSpPr/>
          <p:nvPr/>
        </p:nvSpPr>
        <p:spPr>
          <a:xfrm>
            <a:off x="7386327" y="6929495"/>
            <a:ext cx="83185" cy="78105"/>
          </a:xfrm>
          <a:custGeom>
            <a:avLst/>
            <a:gdLst/>
            <a:ahLst/>
            <a:cxnLst/>
            <a:rect l="l" t="t" r="r" b="b"/>
            <a:pathLst>
              <a:path w="83185" h="78104">
                <a:moveTo>
                  <a:pt x="34112" y="0"/>
                </a:moveTo>
                <a:lnTo>
                  <a:pt x="0" y="78066"/>
                </a:lnTo>
                <a:lnTo>
                  <a:pt x="82918" y="58521"/>
                </a:lnTo>
                <a:lnTo>
                  <a:pt x="34112" y="0"/>
                </a:lnTo>
                <a:close/>
              </a:path>
            </a:pathLst>
          </a:custGeom>
          <a:solidFill>
            <a:srgbClr val="4471C4"/>
          </a:solidFill>
        </p:spPr>
        <p:txBody>
          <a:bodyPr wrap="square" lIns="0" tIns="0" rIns="0" bIns="0" rtlCol="0"/>
          <a:lstStyle/>
          <a:p>
            <a:pPr defTabSz="914400"/>
            <a:endParaRPr>
              <a:solidFill>
                <a:prstClr val="black"/>
              </a:solidFill>
              <a:latin typeface="Calibri"/>
            </a:endParaRPr>
          </a:p>
        </p:txBody>
      </p:sp>
      <p:sp>
        <p:nvSpPr>
          <p:cNvPr id="61" name="object 61"/>
          <p:cNvSpPr/>
          <p:nvPr/>
        </p:nvSpPr>
        <p:spPr>
          <a:xfrm>
            <a:off x="7938772" y="4873957"/>
            <a:ext cx="33655" cy="174625"/>
          </a:xfrm>
          <a:custGeom>
            <a:avLst/>
            <a:gdLst/>
            <a:ahLst/>
            <a:cxnLst/>
            <a:rect l="l" t="t" r="r" b="b"/>
            <a:pathLst>
              <a:path w="33655" h="174625">
                <a:moveTo>
                  <a:pt x="0" y="0"/>
                </a:moveTo>
                <a:lnTo>
                  <a:pt x="33210" y="174472"/>
                </a:lnTo>
              </a:path>
            </a:pathLst>
          </a:custGeom>
          <a:ln w="6350">
            <a:solidFill>
              <a:srgbClr val="4471C4"/>
            </a:solidFill>
          </a:ln>
        </p:spPr>
        <p:txBody>
          <a:bodyPr wrap="square" lIns="0" tIns="0" rIns="0" bIns="0" rtlCol="0"/>
          <a:lstStyle/>
          <a:p>
            <a:pPr defTabSz="914400"/>
            <a:endParaRPr>
              <a:solidFill>
                <a:prstClr val="black"/>
              </a:solidFill>
              <a:latin typeface="Calibri"/>
            </a:endParaRPr>
          </a:p>
        </p:txBody>
      </p:sp>
      <p:sp>
        <p:nvSpPr>
          <p:cNvPr id="62" name="object 62"/>
          <p:cNvSpPr/>
          <p:nvPr/>
        </p:nvSpPr>
        <p:spPr>
          <a:xfrm>
            <a:off x="7932185" y="5028832"/>
            <a:ext cx="74930" cy="82550"/>
          </a:xfrm>
          <a:custGeom>
            <a:avLst/>
            <a:gdLst/>
            <a:ahLst/>
            <a:cxnLst/>
            <a:rect l="l" t="t" r="r" b="b"/>
            <a:pathLst>
              <a:path w="74930" h="82550">
                <a:moveTo>
                  <a:pt x="74853" y="0"/>
                </a:moveTo>
                <a:lnTo>
                  <a:pt x="0" y="14249"/>
                </a:lnTo>
                <a:lnTo>
                  <a:pt x="51676" y="81978"/>
                </a:lnTo>
                <a:lnTo>
                  <a:pt x="74853" y="0"/>
                </a:lnTo>
                <a:close/>
              </a:path>
            </a:pathLst>
          </a:custGeom>
          <a:solidFill>
            <a:srgbClr val="4471C4"/>
          </a:solidFill>
        </p:spPr>
        <p:txBody>
          <a:bodyPr wrap="square" lIns="0" tIns="0" rIns="0" bIns="0" rtlCol="0"/>
          <a:lstStyle/>
          <a:p>
            <a:pPr defTabSz="914400"/>
            <a:endParaRPr>
              <a:solidFill>
                <a:prstClr val="black"/>
              </a:solidFill>
              <a:latin typeface="Calibri"/>
            </a:endParaRPr>
          </a:p>
        </p:txBody>
      </p:sp>
      <p:sp>
        <p:nvSpPr>
          <p:cNvPr id="63" name="object 63"/>
          <p:cNvSpPr/>
          <p:nvPr/>
        </p:nvSpPr>
        <p:spPr>
          <a:xfrm>
            <a:off x="8790306" y="5134942"/>
            <a:ext cx="3526790" cy="674370"/>
          </a:xfrm>
          <a:custGeom>
            <a:avLst/>
            <a:gdLst/>
            <a:ahLst/>
            <a:cxnLst/>
            <a:rect l="l" t="t" r="r" b="b"/>
            <a:pathLst>
              <a:path w="3526790" h="674370">
                <a:moveTo>
                  <a:pt x="3414395" y="0"/>
                </a:moveTo>
                <a:lnTo>
                  <a:pt x="112395" y="0"/>
                </a:lnTo>
                <a:lnTo>
                  <a:pt x="68644" y="8832"/>
                </a:lnTo>
                <a:lnTo>
                  <a:pt x="32918" y="32918"/>
                </a:lnTo>
                <a:lnTo>
                  <a:pt x="8832" y="68644"/>
                </a:lnTo>
                <a:lnTo>
                  <a:pt x="0" y="112395"/>
                </a:lnTo>
                <a:lnTo>
                  <a:pt x="0" y="561975"/>
                </a:lnTo>
                <a:lnTo>
                  <a:pt x="8832" y="605725"/>
                </a:lnTo>
                <a:lnTo>
                  <a:pt x="32918" y="641451"/>
                </a:lnTo>
                <a:lnTo>
                  <a:pt x="68644" y="665537"/>
                </a:lnTo>
                <a:lnTo>
                  <a:pt x="112395" y="674370"/>
                </a:lnTo>
                <a:lnTo>
                  <a:pt x="3414395" y="674370"/>
                </a:lnTo>
                <a:lnTo>
                  <a:pt x="3458145" y="665537"/>
                </a:lnTo>
                <a:lnTo>
                  <a:pt x="3493871" y="641451"/>
                </a:lnTo>
                <a:lnTo>
                  <a:pt x="3517957" y="605725"/>
                </a:lnTo>
                <a:lnTo>
                  <a:pt x="3526790" y="561975"/>
                </a:lnTo>
                <a:lnTo>
                  <a:pt x="3526790" y="112395"/>
                </a:lnTo>
                <a:lnTo>
                  <a:pt x="3517957" y="68644"/>
                </a:lnTo>
                <a:lnTo>
                  <a:pt x="3493871" y="32918"/>
                </a:lnTo>
                <a:lnTo>
                  <a:pt x="3458145" y="8832"/>
                </a:lnTo>
                <a:lnTo>
                  <a:pt x="3414395" y="0"/>
                </a:lnTo>
                <a:close/>
              </a:path>
            </a:pathLst>
          </a:custGeom>
          <a:solidFill>
            <a:srgbClr val="4471C4"/>
          </a:solidFill>
        </p:spPr>
        <p:txBody>
          <a:bodyPr wrap="square" lIns="0" tIns="0" rIns="0" bIns="0" rtlCol="0"/>
          <a:lstStyle/>
          <a:p>
            <a:pPr defTabSz="914400"/>
            <a:endParaRPr>
              <a:solidFill>
                <a:prstClr val="black"/>
              </a:solidFill>
              <a:latin typeface="Calibri"/>
            </a:endParaRPr>
          </a:p>
        </p:txBody>
      </p:sp>
      <p:sp>
        <p:nvSpPr>
          <p:cNvPr id="64" name="object 64"/>
          <p:cNvSpPr/>
          <p:nvPr/>
        </p:nvSpPr>
        <p:spPr>
          <a:xfrm>
            <a:off x="8790306" y="5134942"/>
            <a:ext cx="3526790" cy="674370"/>
          </a:xfrm>
          <a:custGeom>
            <a:avLst/>
            <a:gdLst/>
            <a:ahLst/>
            <a:cxnLst/>
            <a:rect l="l" t="t" r="r" b="b"/>
            <a:pathLst>
              <a:path w="3526790" h="674370">
                <a:moveTo>
                  <a:pt x="0" y="112395"/>
                </a:moveTo>
                <a:lnTo>
                  <a:pt x="8832" y="68644"/>
                </a:lnTo>
                <a:lnTo>
                  <a:pt x="32918" y="32918"/>
                </a:lnTo>
                <a:lnTo>
                  <a:pt x="68644" y="8832"/>
                </a:lnTo>
                <a:lnTo>
                  <a:pt x="112395" y="0"/>
                </a:lnTo>
                <a:lnTo>
                  <a:pt x="3414395" y="0"/>
                </a:lnTo>
                <a:lnTo>
                  <a:pt x="3458145" y="8832"/>
                </a:lnTo>
                <a:lnTo>
                  <a:pt x="3493871" y="32918"/>
                </a:lnTo>
                <a:lnTo>
                  <a:pt x="3517957" y="68644"/>
                </a:lnTo>
                <a:lnTo>
                  <a:pt x="3526790" y="112395"/>
                </a:lnTo>
                <a:lnTo>
                  <a:pt x="3526790" y="561975"/>
                </a:lnTo>
                <a:lnTo>
                  <a:pt x="3517957" y="605725"/>
                </a:lnTo>
                <a:lnTo>
                  <a:pt x="3493871" y="641451"/>
                </a:lnTo>
                <a:lnTo>
                  <a:pt x="3458145" y="665537"/>
                </a:lnTo>
                <a:lnTo>
                  <a:pt x="3414395" y="674370"/>
                </a:lnTo>
                <a:lnTo>
                  <a:pt x="112395" y="674370"/>
                </a:lnTo>
                <a:lnTo>
                  <a:pt x="68644" y="665537"/>
                </a:lnTo>
                <a:lnTo>
                  <a:pt x="32918" y="641451"/>
                </a:lnTo>
                <a:lnTo>
                  <a:pt x="8832" y="605725"/>
                </a:lnTo>
                <a:lnTo>
                  <a:pt x="0" y="561975"/>
                </a:lnTo>
                <a:lnTo>
                  <a:pt x="0" y="112395"/>
                </a:lnTo>
                <a:close/>
              </a:path>
            </a:pathLst>
          </a:custGeom>
          <a:ln w="12700">
            <a:solidFill>
              <a:srgbClr val="2E528F"/>
            </a:solidFill>
          </a:ln>
        </p:spPr>
        <p:txBody>
          <a:bodyPr wrap="square" lIns="0" tIns="0" rIns="0" bIns="0" rtlCol="0"/>
          <a:lstStyle/>
          <a:p>
            <a:pPr defTabSz="914400"/>
            <a:endParaRPr>
              <a:solidFill>
                <a:prstClr val="black"/>
              </a:solidFill>
              <a:latin typeface="Calibri"/>
            </a:endParaRPr>
          </a:p>
        </p:txBody>
      </p:sp>
      <p:sp>
        <p:nvSpPr>
          <p:cNvPr id="65" name="object 65"/>
          <p:cNvSpPr txBox="1"/>
          <p:nvPr/>
        </p:nvSpPr>
        <p:spPr>
          <a:xfrm>
            <a:off x="8929623" y="5203038"/>
            <a:ext cx="3246120" cy="373051"/>
          </a:xfrm>
          <a:prstGeom prst="rect">
            <a:avLst/>
          </a:prstGeom>
        </p:spPr>
        <p:txBody>
          <a:bodyPr vert="horz" wrap="square" lIns="0" tIns="12700" rIns="0" bIns="0" rtlCol="0">
            <a:spAutoFit/>
          </a:bodyPr>
          <a:lstStyle/>
          <a:p>
            <a:pPr marL="12700" marR="5080" indent="4445" defTabSz="914400">
              <a:lnSpc>
                <a:spcPct val="109100"/>
              </a:lnSpc>
              <a:spcBef>
                <a:spcPts val="100"/>
              </a:spcBef>
            </a:pPr>
            <a:r>
              <a:rPr sz="1100" spc="-5" dirty="0">
                <a:solidFill>
                  <a:srgbClr val="FFFFFF"/>
                </a:solidFill>
                <a:latin typeface="Calibri"/>
                <a:cs typeface="Calibri"/>
              </a:rPr>
              <a:t>Does the contract include </a:t>
            </a:r>
            <a:r>
              <a:rPr sz="1100" dirty="0">
                <a:solidFill>
                  <a:srgbClr val="FFFFFF"/>
                </a:solidFill>
                <a:latin typeface="Calibri"/>
                <a:cs typeface="Calibri"/>
              </a:rPr>
              <a:t>a </a:t>
            </a:r>
            <a:r>
              <a:rPr sz="1100" spc="-5" dirty="0">
                <a:solidFill>
                  <a:srgbClr val="FFFFFF"/>
                </a:solidFill>
                <a:latin typeface="Calibri"/>
                <a:cs typeface="Calibri"/>
              </a:rPr>
              <a:t>hardware component where  </a:t>
            </a:r>
            <a:r>
              <a:rPr sz="1100" dirty="0">
                <a:solidFill>
                  <a:srgbClr val="FFFFFF"/>
                </a:solidFill>
                <a:latin typeface="Calibri"/>
                <a:cs typeface="Calibri"/>
              </a:rPr>
              <a:t>the </a:t>
            </a:r>
            <a:r>
              <a:rPr sz="1100" spc="-5" dirty="0">
                <a:solidFill>
                  <a:srgbClr val="FFFFFF"/>
                </a:solidFill>
                <a:latin typeface="Calibri"/>
                <a:cs typeface="Calibri"/>
              </a:rPr>
              <a:t>software component is insignificant? </a:t>
            </a:r>
            <a:r>
              <a:rPr sz="1000" spc="-5" dirty="0">
                <a:solidFill>
                  <a:srgbClr val="FFFFFF"/>
                </a:solidFill>
                <a:latin typeface="Calibri"/>
                <a:cs typeface="Calibri"/>
              </a:rPr>
              <a:t>(i.e. copier</a:t>
            </a:r>
            <a:r>
              <a:rPr sz="1000" spc="35" dirty="0">
                <a:solidFill>
                  <a:srgbClr val="FFFFFF"/>
                </a:solidFill>
                <a:latin typeface="Calibri"/>
                <a:cs typeface="Calibri"/>
              </a:rPr>
              <a:t> </a:t>
            </a:r>
            <a:r>
              <a:rPr sz="1000" spc="-5" dirty="0">
                <a:solidFill>
                  <a:srgbClr val="FFFFFF"/>
                </a:solidFill>
                <a:latin typeface="Calibri"/>
                <a:cs typeface="Calibri"/>
              </a:rPr>
              <a:t>lease)</a:t>
            </a:r>
            <a:endParaRPr sz="1000">
              <a:solidFill>
                <a:prstClr val="black"/>
              </a:solidFill>
              <a:latin typeface="Calibri"/>
              <a:cs typeface="Calibri"/>
            </a:endParaRPr>
          </a:p>
        </p:txBody>
      </p:sp>
      <p:sp>
        <p:nvSpPr>
          <p:cNvPr id="66" name="object 66"/>
          <p:cNvSpPr/>
          <p:nvPr/>
        </p:nvSpPr>
        <p:spPr>
          <a:xfrm>
            <a:off x="6492243" y="7050102"/>
            <a:ext cx="1176655" cy="490855"/>
          </a:xfrm>
          <a:custGeom>
            <a:avLst/>
            <a:gdLst/>
            <a:ahLst/>
            <a:cxnLst/>
            <a:rect l="l" t="t" r="r" b="b"/>
            <a:pathLst>
              <a:path w="1176655" h="490854">
                <a:moveTo>
                  <a:pt x="1094841" y="0"/>
                </a:moveTo>
                <a:lnTo>
                  <a:pt x="81813" y="0"/>
                </a:lnTo>
                <a:lnTo>
                  <a:pt x="49966" y="6428"/>
                </a:lnTo>
                <a:lnTo>
                  <a:pt x="23961" y="23961"/>
                </a:lnTo>
                <a:lnTo>
                  <a:pt x="6428" y="49966"/>
                </a:lnTo>
                <a:lnTo>
                  <a:pt x="0" y="81813"/>
                </a:lnTo>
                <a:lnTo>
                  <a:pt x="0" y="409041"/>
                </a:lnTo>
                <a:lnTo>
                  <a:pt x="6428" y="440888"/>
                </a:lnTo>
                <a:lnTo>
                  <a:pt x="23961" y="466893"/>
                </a:lnTo>
                <a:lnTo>
                  <a:pt x="49966" y="484426"/>
                </a:lnTo>
                <a:lnTo>
                  <a:pt x="81813" y="490855"/>
                </a:lnTo>
                <a:lnTo>
                  <a:pt x="1094841" y="490855"/>
                </a:lnTo>
                <a:lnTo>
                  <a:pt x="1126688" y="484426"/>
                </a:lnTo>
                <a:lnTo>
                  <a:pt x="1152693" y="466893"/>
                </a:lnTo>
                <a:lnTo>
                  <a:pt x="1170226" y="440888"/>
                </a:lnTo>
                <a:lnTo>
                  <a:pt x="1176655" y="409041"/>
                </a:lnTo>
                <a:lnTo>
                  <a:pt x="1176655" y="81813"/>
                </a:lnTo>
                <a:lnTo>
                  <a:pt x="1170226" y="49966"/>
                </a:lnTo>
                <a:lnTo>
                  <a:pt x="1152693" y="23961"/>
                </a:lnTo>
                <a:lnTo>
                  <a:pt x="1126688" y="6428"/>
                </a:lnTo>
                <a:lnTo>
                  <a:pt x="1094841" y="0"/>
                </a:lnTo>
                <a:close/>
              </a:path>
            </a:pathLst>
          </a:custGeom>
          <a:solidFill>
            <a:srgbClr val="4471C4"/>
          </a:solidFill>
        </p:spPr>
        <p:txBody>
          <a:bodyPr wrap="square" lIns="0" tIns="0" rIns="0" bIns="0" rtlCol="0"/>
          <a:lstStyle/>
          <a:p>
            <a:pPr defTabSz="914400"/>
            <a:endParaRPr>
              <a:solidFill>
                <a:prstClr val="black"/>
              </a:solidFill>
              <a:latin typeface="Calibri"/>
            </a:endParaRPr>
          </a:p>
        </p:txBody>
      </p:sp>
      <p:sp>
        <p:nvSpPr>
          <p:cNvPr id="67" name="object 67"/>
          <p:cNvSpPr/>
          <p:nvPr/>
        </p:nvSpPr>
        <p:spPr>
          <a:xfrm>
            <a:off x="6492243" y="7050102"/>
            <a:ext cx="1176655" cy="490855"/>
          </a:xfrm>
          <a:custGeom>
            <a:avLst/>
            <a:gdLst/>
            <a:ahLst/>
            <a:cxnLst/>
            <a:rect l="l" t="t" r="r" b="b"/>
            <a:pathLst>
              <a:path w="1176655" h="490854">
                <a:moveTo>
                  <a:pt x="0" y="81813"/>
                </a:moveTo>
                <a:lnTo>
                  <a:pt x="6428" y="49966"/>
                </a:lnTo>
                <a:lnTo>
                  <a:pt x="23961" y="23961"/>
                </a:lnTo>
                <a:lnTo>
                  <a:pt x="49966" y="6428"/>
                </a:lnTo>
                <a:lnTo>
                  <a:pt x="81813" y="0"/>
                </a:lnTo>
                <a:lnTo>
                  <a:pt x="1094841" y="0"/>
                </a:lnTo>
                <a:lnTo>
                  <a:pt x="1126688" y="6428"/>
                </a:lnTo>
                <a:lnTo>
                  <a:pt x="1152693" y="23961"/>
                </a:lnTo>
                <a:lnTo>
                  <a:pt x="1170226" y="49966"/>
                </a:lnTo>
                <a:lnTo>
                  <a:pt x="1176655" y="81813"/>
                </a:lnTo>
                <a:lnTo>
                  <a:pt x="1176655" y="409041"/>
                </a:lnTo>
                <a:lnTo>
                  <a:pt x="1170226" y="440888"/>
                </a:lnTo>
                <a:lnTo>
                  <a:pt x="1152693" y="466893"/>
                </a:lnTo>
                <a:lnTo>
                  <a:pt x="1126688" y="484426"/>
                </a:lnTo>
                <a:lnTo>
                  <a:pt x="1094841" y="490855"/>
                </a:lnTo>
                <a:lnTo>
                  <a:pt x="81813" y="490855"/>
                </a:lnTo>
                <a:lnTo>
                  <a:pt x="49966" y="484426"/>
                </a:lnTo>
                <a:lnTo>
                  <a:pt x="23961" y="466893"/>
                </a:lnTo>
                <a:lnTo>
                  <a:pt x="6428" y="440888"/>
                </a:lnTo>
                <a:lnTo>
                  <a:pt x="0" y="409041"/>
                </a:lnTo>
                <a:lnTo>
                  <a:pt x="0" y="81813"/>
                </a:lnTo>
                <a:close/>
              </a:path>
            </a:pathLst>
          </a:custGeom>
          <a:ln w="12700">
            <a:solidFill>
              <a:srgbClr val="2E528F"/>
            </a:solidFill>
          </a:ln>
        </p:spPr>
        <p:txBody>
          <a:bodyPr wrap="square" lIns="0" tIns="0" rIns="0" bIns="0" rtlCol="0"/>
          <a:lstStyle/>
          <a:p>
            <a:pPr defTabSz="914400"/>
            <a:endParaRPr>
              <a:solidFill>
                <a:prstClr val="black"/>
              </a:solidFill>
              <a:latin typeface="Calibri"/>
            </a:endParaRPr>
          </a:p>
        </p:txBody>
      </p:sp>
      <p:sp>
        <p:nvSpPr>
          <p:cNvPr id="68" name="object 68"/>
          <p:cNvSpPr txBox="1"/>
          <p:nvPr/>
        </p:nvSpPr>
        <p:spPr>
          <a:xfrm>
            <a:off x="6611620" y="7133336"/>
            <a:ext cx="936625" cy="182101"/>
          </a:xfrm>
          <a:prstGeom prst="rect">
            <a:avLst/>
          </a:prstGeom>
        </p:spPr>
        <p:txBody>
          <a:bodyPr vert="horz" wrap="square" lIns="0" tIns="12700" rIns="0" bIns="0" rtlCol="0">
            <a:spAutoFit/>
          </a:bodyPr>
          <a:lstStyle/>
          <a:p>
            <a:pPr marL="12700" defTabSz="914400">
              <a:spcBef>
                <a:spcPts val="100"/>
              </a:spcBef>
            </a:pPr>
            <a:r>
              <a:rPr sz="1100" dirty="0">
                <a:solidFill>
                  <a:srgbClr val="FFFFFF"/>
                </a:solidFill>
                <a:latin typeface="Calibri"/>
                <a:cs typeface="Calibri"/>
              </a:rPr>
              <a:t>Yes, </a:t>
            </a:r>
            <a:r>
              <a:rPr sz="1100" spc="-5" dirty="0">
                <a:solidFill>
                  <a:srgbClr val="FFFFFF"/>
                </a:solidFill>
                <a:latin typeface="Calibri"/>
                <a:cs typeface="Calibri"/>
              </a:rPr>
              <a:t>use</a:t>
            </a:r>
            <a:r>
              <a:rPr sz="1100" spc="-60" dirty="0">
                <a:solidFill>
                  <a:srgbClr val="FFFFFF"/>
                </a:solidFill>
                <a:latin typeface="Calibri"/>
                <a:cs typeface="Calibri"/>
              </a:rPr>
              <a:t> </a:t>
            </a:r>
            <a:r>
              <a:rPr sz="1100" spc="-5" dirty="0">
                <a:solidFill>
                  <a:srgbClr val="FFFFFF"/>
                </a:solidFill>
                <a:latin typeface="Calibri"/>
                <a:cs typeface="Calibri"/>
              </a:rPr>
              <a:t>SC1230</a:t>
            </a:r>
            <a:endParaRPr sz="1100">
              <a:solidFill>
                <a:prstClr val="black"/>
              </a:solidFill>
              <a:latin typeface="Calibri"/>
              <a:cs typeface="Calibri"/>
            </a:endParaRPr>
          </a:p>
        </p:txBody>
      </p:sp>
      <p:sp>
        <p:nvSpPr>
          <p:cNvPr id="69" name="object 69"/>
          <p:cNvSpPr/>
          <p:nvPr/>
        </p:nvSpPr>
        <p:spPr>
          <a:xfrm>
            <a:off x="8432801" y="5450539"/>
            <a:ext cx="294005" cy="8890"/>
          </a:xfrm>
          <a:custGeom>
            <a:avLst/>
            <a:gdLst/>
            <a:ahLst/>
            <a:cxnLst/>
            <a:rect l="l" t="t" r="r" b="b"/>
            <a:pathLst>
              <a:path w="294004" h="8889">
                <a:moveTo>
                  <a:pt x="0" y="0"/>
                </a:moveTo>
                <a:lnTo>
                  <a:pt x="293395" y="8877"/>
                </a:lnTo>
              </a:path>
            </a:pathLst>
          </a:custGeom>
          <a:ln w="6349">
            <a:solidFill>
              <a:srgbClr val="4471C4"/>
            </a:solidFill>
          </a:ln>
        </p:spPr>
        <p:txBody>
          <a:bodyPr wrap="square" lIns="0" tIns="0" rIns="0" bIns="0" rtlCol="0"/>
          <a:lstStyle/>
          <a:p>
            <a:pPr defTabSz="914400"/>
            <a:endParaRPr>
              <a:solidFill>
                <a:prstClr val="black"/>
              </a:solidFill>
              <a:latin typeface="Calibri"/>
            </a:endParaRPr>
          </a:p>
        </p:txBody>
      </p:sp>
      <p:sp>
        <p:nvSpPr>
          <p:cNvPr id="70" name="object 70"/>
          <p:cNvSpPr/>
          <p:nvPr/>
        </p:nvSpPr>
        <p:spPr>
          <a:xfrm>
            <a:off x="8712347" y="5420944"/>
            <a:ext cx="77470" cy="76200"/>
          </a:xfrm>
          <a:custGeom>
            <a:avLst/>
            <a:gdLst/>
            <a:ahLst/>
            <a:cxnLst/>
            <a:rect l="l" t="t" r="r" b="b"/>
            <a:pathLst>
              <a:path w="77470" h="76200">
                <a:moveTo>
                  <a:pt x="2311" y="0"/>
                </a:moveTo>
                <a:lnTo>
                  <a:pt x="0" y="76161"/>
                </a:lnTo>
                <a:lnTo>
                  <a:pt x="77317" y="40386"/>
                </a:lnTo>
                <a:lnTo>
                  <a:pt x="2311" y="0"/>
                </a:lnTo>
                <a:close/>
              </a:path>
            </a:pathLst>
          </a:custGeom>
          <a:solidFill>
            <a:srgbClr val="4471C4"/>
          </a:solidFill>
        </p:spPr>
        <p:txBody>
          <a:bodyPr wrap="square" lIns="0" tIns="0" rIns="0" bIns="0" rtlCol="0"/>
          <a:lstStyle/>
          <a:p>
            <a:pPr defTabSz="914400"/>
            <a:endParaRPr>
              <a:solidFill>
                <a:prstClr val="black"/>
              </a:solidFill>
              <a:latin typeface="Calibri"/>
            </a:endParaRPr>
          </a:p>
        </p:txBody>
      </p:sp>
      <p:sp>
        <p:nvSpPr>
          <p:cNvPr id="71" name="object 71"/>
          <p:cNvSpPr/>
          <p:nvPr/>
        </p:nvSpPr>
        <p:spPr>
          <a:xfrm>
            <a:off x="8787768" y="3349956"/>
            <a:ext cx="1176655" cy="490855"/>
          </a:xfrm>
          <a:custGeom>
            <a:avLst/>
            <a:gdLst/>
            <a:ahLst/>
            <a:cxnLst/>
            <a:rect l="l" t="t" r="r" b="b"/>
            <a:pathLst>
              <a:path w="1176654" h="490854">
                <a:moveTo>
                  <a:pt x="1094841" y="0"/>
                </a:moveTo>
                <a:lnTo>
                  <a:pt x="81813" y="0"/>
                </a:lnTo>
                <a:lnTo>
                  <a:pt x="49966" y="6428"/>
                </a:lnTo>
                <a:lnTo>
                  <a:pt x="23961" y="23961"/>
                </a:lnTo>
                <a:lnTo>
                  <a:pt x="6428" y="49966"/>
                </a:lnTo>
                <a:lnTo>
                  <a:pt x="0" y="81813"/>
                </a:lnTo>
                <a:lnTo>
                  <a:pt x="0" y="409041"/>
                </a:lnTo>
                <a:lnTo>
                  <a:pt x="6428" y="440888"/>
                </a:lnTo>
                <a:lnTo>
                  <a:pt x="23961" y="466893"/>
                </a:lnTo>
                <a:lnTo>
                  <a:pt x="49966" y="484426"/>
                </a:lnTo>
                <a:lnTo>
                  <a:pt x="81813" y="490855"/>
                </a:lnTo>
                <a:lnTo>
                  <a:pt x="1094841" y="490855"/>
                </a:lnTo>
                <a:lnTo>
                  <a:pt x="1126688" y="484426"/>
                </a:lnTo>
                <a:lnTo>
                  <a:pt x="1152693" y="466893"/>
                </a:lnTo>
                <a:lnTo>
                  <a:pt x="1170226" y="440888"/>
                </a:lnTo>
                <a:lnTo>
                  <a:pt x="1176655" y="409041"/>
                </a:lnTo>
                <a:lnTo>
                  <a:pt x="1176655" y="81813"/>
                </a:lnTo>
                <a:lnTo>
                  <a:pt x="1170226" y="49966"/>
                </a:lnTo>
                <a:lnTo>
                  <a:pt x="1152693" y="23961"/>
                </a:lnTo>
                <a:lnTo>
                  <a:pt x="1126688" y="6428"/>
                </a:lnTo>
                <a:lnTo>
                  <a:pt x="1094841" y="0"/>
                </a:lnTo>
                <a:close/>
              </a:path>
            </a:pathLst>
          </a:custGeom>
          <a:solidFill>
            <a:srgbClr val="4471C4"/>
          </a:solidFill>
        </p:spPr>
        <p:txBody>
          <a:bodyPr wrap="square" lIns="0" tIns="0" rIns="0" bIns="0" rtlCol="0"/>
          <a:lstStyle/>
          <a:p>
            <a:pPr defTabSz="914400"/>
            <a:endParaRPr>
              <a:solidFill>
                <a:prstClr val="black"/>
              </a:solidFill>
              <a:latin typeface="Calibri"/>
            </a:endParaRPr>
          </a:p>
        </p:txBody>
      </p:sp>
      <p:sp>
        <p:nvSpPr>
          <p:cNvPr id="72" name="object 72"/>
          <p:cNvSpPr/>
          <p:nvPr/>
        </p:nvSpPr>
        <p:spPr>
          <a:xfrm>
            <a:off x="8787768" y="3349956"/>
            <a:ext cx="1176655" cy="490855"/>
          </a:xfrm>
          <a:custGeom>
            <a:avLst/>
            <a:gdLst/>
            <a:ahLst/>
            <a:cxnLst/>
            <a:rect l="l" t="t" r="r" b="b"/>
            <a:pathLst>
              <a:path w="1176654" h="490854">
                <a:moveTo>
                  <a:pt x="0" y="81813"/>
                </a:moveTo>
                <a:lnTo>
                  <a:pt x="6428" y="49966"/>
                </a:lnTo>
                <a:lnTo>
                  <a:pt x="23961" y="23961"/>
                </a:lnTo>
                <a:lnTo>
                  <a:pt x="49966" y="6428"/>
                </a:lnTo>
                <a:lnTo>
                  <a:pt x="81813" y="0"/>
                </a:lnTo>
                <a:lnTo>
                  <a:pt x="1094841" y="0"/>
                </a:lnTo>
                <a:lnTo>
                  <a:pt x="1126688" y="6428"/>
                </a:lnTo>
                <a:lnTo>
                  <a:pt x="1152693" y="23961"/>
                </a:lnTo>
                <a:lnTo>
                  <a:pt x="1170226" y="49966"/>
                </a:lnTo>
                <a:lnTo>
                  <a:pt x="1176655" y="81813"/>
                </a:lnTo>
                <a:lnTo>
                  <a:pt x="1176655" y="409041"/>
                </a:lnTo>
                <a:lnTo>
                  <a:pt x="1170226" y="440888"/>
                </a:lnTo>
                <a:lnTo>
                  <a:pt x="1152693" y="466893"/>
                </a:lnTo>
                <a:lnTo>
                  <a:pt x="1126688" y="484426"/>
                </a:lnTo>
                <a:lnTo>
                  <a:pt x="1094841" y="490855"/>
                </a:lnTo>
                <a:lnTo>
                  <a:pt x="81813" y="490855"/>
                </a:lnTo>
                <a:lnTo>
                  <a:pt x="49966" y="484426"/>
                </a:lnTo>
                <a:lnTo>
                  <a:pt x="23961" y="466893"/>
                </a:lnTo>
                <a:lnTo>
                  <a:pt x="6428" y="440888"/>
                </a:lnTo>
                <a:lnTo>
                  <a:pt x="0" y="409041"/>
                </a:lnTo>
                <a:lnTo>
                  <a:pt x="0" y="81813"/>
                </a:lnTo>
                <a:close/>
              </a:path>
            </a:pathLst>
          </a:custGeom>
          <a:ln w="12700">
            <a:solidFill>
              <a:srgbClr val="2E528F"/>
            </a:solidFill>
          </a:ln>
        </p:spPr>
        <p:txBody>
          <a:bodyPr wrap="square" lIns="0" tIns="0" rIns="0" bIns="0" rtlCol="0"/>
          <a:lstStyle/>
          <a:p>
            <a:pPr defTabSz="914400"/>
            <a:endParaRPr>
              <a:solidFill>
                <a:prstClr val="black"/>
              </a:solidFill>
              <a:latin typeface="Calibri"/>
            </a:endParaRPr>
          </a:p>
        </p:txBody>
      </p:sp>
      <p:sp>
        <p:nvSpPr>
          <p:cNvPr id="73" name="object 73"/>
          <p:cNvSpPr txBox="1"/>
          <p:nvPr/>
        </p:nvSpPr>
        <p:spPr>
          <a:xfrm>
            <a:off x="8923528" y="3433064"/>
            <a:ext cx="906780" cy="182101"/>
          </a:xfrm>
          <a:prstGeom prst="rect">
            <a:avLst/>
          </a:prstGeom>
        </p:spPr>
        <p:txBody>
          <a:bodyPr vert="horz" wrap="square" lIns="0" tIns="12700" rIns="0" bIns="0" rtlCol="0">
            <a:spAutoFit/>
          </a:bodyPr>
          <a:lstStyle/>
          <a:p>
            <a:pPr marL="12700" defTabSz="914400">
              <a:spcBef>
                <a:spcPts val="100"/>
              </a:spcBef>
            </a:pPr>
            <a:r>
              <a:rPr sz="1100" dirty="0">
                <a:solidFill>
                  <a:srgbClr val="FFFFFF"/>
                </a:solidFill>
                <a:latin typeface="Calibri"/>
                <a:cs typeface="Calibri"/>
              </a:rPr>
              <a:t>No, use</a:t>
            </a:r>
            <a:r>
              <a:rPr sz="1100" spc="-85" dirty="0">
                <a:solidFill>
                  <a:srgbClr val="FFFFFF"/>
                </a:solidFill>
                <a:latin typeface="Calibri"/>
                <a:cs typeface="Calibri"/>
              </a:rPr>
              <a:t> </a:t>
            </a:r>
            <a:r>
              <a:rPr sz="1100" spc="-5" dirty="0">
                <a:solidFill>
                  <a:srgbClr val="FFFFFF"/>
                </a:solidFill>
                <a:latin typeface="Calibri"/>
                <a:cs typeface="Calibri"/>
              </a:rPr>
              <a:t>SC1079</a:t>
            </a:r>
            <a:endParaRPr sz="1100">
              <a:solidFill>
                <a:prstClr val="black"/>
              </a:solidFill>
              <a:latin typeface="Calibri"/>
              <a:cs typeface="Calibri"/>
            </a:endParaRPr>
          </a:p>
        </p:txBody>
      </p:sp>
      <p:sp>
        <p:nvSpPr>
          <p:cNvPr id="74" name="object 74"/>
          <p:cNvSpPr/>
          <p:nvPr/>
        </p:nvSpPr>
        <p:spPr>
          <a:xfrm>
            <a:off x="9247506" y="3088339"/>
            <a:ext cx="16510" cy="198120"/>
          </a:xfrm>
          <a:custGeom>
            <a:avLst/>
            <a:gdLst/>
            <a:ahLst/>
            <a:cxnLst/>
            <a:rect l="l" t="t" r="r" b="b"/>
            <a:pathLst>
              <a:path w="16510" h="198120">
                <a:moveTo>
                  <a:pt x="0" y="0"/>
                </a:moveTo>
                <a:lnTo>
                  <a:pt x="16357" y="197700"/>
                </a:lnTo>
              </a:path>
            </a:pathLst>
          </a:custGeom>
          <a:ln w="6350">
            <a:solidFill>
              <a:srgbClr val="4471C4"/>
            </a:solidFill>
          </a:ln>
        </p:spPr>
        <p:txBody>
          <a:bodyPr wrap="square" lIns="0" tIns="0" rIns="0" bIns="0" rtlCol="0"/>
          <a:lstStyle/>
          <a:p>
            <a:pPr defTabSz="914400"/>
            <a:endParaRPr>
              <a:solidFill>
                <a:prstClr val="black"/>
              </a:solidFill>
              <a:latin typeface="Calibri"/>
            </a:endParaRPr>
          </a:p>
        </p:txBody>
      </p:sp>
      <p:sp>
        <p:nvSpPr>
          <p:cNvPr id="75" name="object 75"/>
          <p:cNvSpPr/>
          <p:nvPr/>
        </p:nvSpPr>
        <p:spPr>
          <a:xfrm>
            <a:off x="9224843" y="3270244"/>
            <a:ext cx="76200" cy="79375"/>
          </a:xfrm>
          <a:custGeom>
            <a:avLst/>
            <a:gdLst/>
            <a:ahLst/>
            <a:cxnLst/>
            <a:rect l="l" t="t" r="r" b="b"/>
            <a:pathLst>
              <a:path w="76200" h="79375">
                <a:moveTo>
                  <a:pt x="75946" y="0"/>
                </a:moveTo>
                <a:lnTo>
                  <a:pt x="0" y="6273"/>
                </a:lnTo>
                <a:lnTo>
                  <a:pt x="44259" y="79082"/>
                </a:lnTo>
                <a:lnTo>
                  <a:pt x="75946" y="0"/>
                </a:lnTo>
                <a:close/>
              </a:path>
            </a:pathLst>
          </a:custGeom>
          <a:solidFill>
            <a:srgbClr val="4471C4"/>
          </a:solidFill>
        </p:spPr>
        <p:txBody>
          <a:bodyPr wrap="square" lIns="0" tIns="0" rIns="0" bIns="0" rtlCol="0"/>
          <a:lstStyle/>
          <a:p>
            <a:pPr defTabSz="914400"/>
            <a:endParaRPr>
              <a:solidFill>
                <a:prstClr val="black"/>
              </a:solidFill>
              <a:latin typeface="Calibri"/>
            </a:endParaRPr>
          </a:p>
        </p:txBody>
      </p:sp>
      <p:sp>
        <p:nvSpPr>
          <p:cNvPr id="76" name="object 76"/>
          <p:cNvSpPr/>
          <p:nvPr/>
        </p:nvSpPr>
        <p:spPr>
          <a:xfrm>
            <a:off x="8398510" y="8041341"/>
            <a:ext cx="1349375" cy="363855"/>
          </a:xfrm>
          <a:custGeom>
            <a:avLst/>
            <a:gdLst/>
            <a:ahLst/>
            <a:cxnLst/>
            <a:rect l="l" t="t" r="r" b="b"/>
            <a:pathLst>
              <a:path w="1349375" h="363854">
                <a:moveTo>
                  <a:pt x="1288732" y="0"/>
                </a:moveTo>
                <a:lnTo>
                  <a:pt x="60642" y="0"/>
                </a:lnTo>
                <a:lnTo>
                  <a:pt x="37038" y="4765"/>
                </a:lnTo>
                <a:lnTo>
                  <a:pt x="17762" y="17762"/>
                </a:lnTo>
                <a:lnTo>
                  <a:pt x="4765" y="37038"/>
                </a:lnTo>
                <a:lnTo>
                  <a:pt x="0" y="60642"/>
                </a:lnTo>
                <a:lnTo>
                  <a:pt x="0" y="303212"/>
                </a:lnTo>
                <a:lnTo>
                  <a:pt x="4765" y="326816"/>
                </a:lnTo>
                <a:lnTo>
                  <a:pt x="17762" y="346092"/>
                </a:lnTo>
                <a:lnTo>
                  <a:pt x="37038" y="359089"/>
                </a:lnTo>
                <a:lnTo>
                  <a:pt x="60642" y="363854"/>
                </a:lnTo>
                <a:lnTo>
                  <a:pt x="1288732" y="363854"/>
                </a:lnTo>
                <a:lnTo>
                  <a:pt x="1312336" y="359089"/>
                </a:lnTo>
                <a:lnTo>
                  <a:pt x="1331612" y="346092"/>
                </a:lnTo>
                <a:lnTo>
                  <a:pt x="1344609" y="326816"/>
                </a:lnTo>
                <a:lnTo>
                  <a:pt x="1349375" y="303212"/>
                </a:lnTo>
                <a:lnTo>
                  <a:pt x="1349375" y="60642"/>
                </a:lnTo>
                <a:lnTo>
                  <a:pt x="1344609" y="37038"/>
                </a:lnTo>
                <a:lnTo>
                  <a:pt x="1331612" y="17762"/>
                </a:lnTo>
                <a:lnTo>
                  <a:pt x="1312336" y="4765"/>
                </a:lnTo>
                <a:lnTo>
                  <a:pt x="1288732" y="0"/>
                </a:lnTo>
                <a:close/>
              </a:path>
            </a:pathLst>
          </a:custGeom>
          <a:solidFill>
            <a:srgbClr val="4471C4"/>
          </a:solidFill>
        </p:spPr>
        <p:txBody>
          <a:bodyPr wrap="square" lIns="0" tIns="0" rIns="0" bIns="0" rtlCol="0"/>
          <a:lstStyle/>
          <a:p>
            <a:pPr defTabSz="914400"/>
            <a:endParaRPr>
              <a:solidFill>
                <a:prstClr val="black"/>
              </a:solidFill>
              <a:latin typeface="Calibri"/>
            </a:endParaRPr>
          </a:p>
        </p:txBody>
      </p:sp>
      <p:sp>
        <p:nvSpPr>
          <p:cNvPr id="77" name="object 77"/>
          <p:cNvSpPr/>
          <p:nvPr/>
        </p:nvSpPr>
        <p:spPr>
          <a:xfrm>
            <a:off x="8398510" y="8041341"/>
            <a:ext cx="1349375" cy="363855"/>
          </a:xfrm>
          <a:custGeom>
            <a:avLst/>
            <a:gdLst/>
            <a:ahLst/>
            <a:cxnLst/>
            <a:rect l="l" t="t" r="r" b="b"/>
            <a:pathLst>
              <a:path w="1349375" h="363854">
                <a:moveTo>
                  <a:pt x="0" y="60642"/>
                </a:moveTo>
                <a:lnTo>
                  <a:pt x="4765" y="37038"/>
                </a:lnTo>
                <a:lnTo>
                  <a:pt x="17762" y="17762"/>
                </a:lnTo>
                <a:lnTo>
                  <a:pt x="37038" y="4765"/>
                </a:lnTo>
                <a:lnTo>
                  <a:pt x="60642" y="0"/>
                </a:lnTo>
                <a:lnTo>
                  <a:pt x="1288732" y="0"/>
                </a:lnTo>
                <a:lnTo>
                  <a:pt x="1312336" y="4765"/>
                </a:lnTo>
                <a:lnTo>
                  <a:pt x="1331612" y="17762"/>
                </a:lnTo>
                <a:lnTo>
                  <a:pt x="1344609" y="37038"/>
                </a:lnTo>
                <a:lnTo>
                  <a:pt x="1349375" y="60642"/>
                </a:lnTo>
                <a:lnTo>
                  <a:pt x="1349375" y="303212"/>
                </a:lnTo>
                <a:lnTo>
                  <a:pt x="1344609" y="326816"/>
                </a:lnTo>
                <a:lnTo>
                  <a:pt x="1331612" y="346092"/>
                </a:lnTo>
                <a:lnTo>
                  <a:pt x="1312336" y="359089"/>
                </a:lnTo>
                <a:lnTo>
                  <a:pt x="1288732" y="363854"/>
                </a:lnTo>
                <a:lnTo>
                  <a:pt x="60642" y="363854"/>
                </a:lnTo>
                <a:lnTo>
                  <a:pt x="37038" y="359089"/>
                </a:lnTo>
                <a:lnTo>
                  <a:pt x="17762" y="346092"/>
                </a:lnTo>
                <a:lnTo>
                  <a:pt x="4765" y="326816"/>
                </a:lnTo>
                <a:lnTo>
                  <a:pt x="0" y="303212"/>
                </a:lnTo>
                <a:lnTo>
                  <a:pt x="0" y="60642"/>
                </a:lnTo>
                <a:close/>
              </a:path>
            </a:pathLst>
          </a:custGeom>
          <a:ln w="12700">
            <a:solidFill>
              <a:srgbClr val="2E528F"/>
            </a:solidFill>
          </a:ln>
        </p:spPr>
        <p:txBody>
          <a:bodyPr wrap="square" lIns="0" tIns="0" rIns="0" bIns="0" rtlCol="0"/>
          <a:lstStyle/>
          <a:p>
            <a:pPr defTabSz="914400"/>
            <a:endParaRPr>
              <a:solidFill>
                <a:prstClr val="black"/>
              </a:solidFill>
              <a:latin typeface="Calibri"/>
            </a:endParaRPr>
          </a:p>
        </p:txBody>
      </p:sp>
      <p:sp>
        <p:nvSpPr>
          <p:cNvPr id="78" name="object 78"/>
          <p:cNvSpPr txBox="1"/>
          <p:nvPr/>
        </p:nvSpPr>
        <p:spPr>
          <a:xfrm>
            <a:off x="8573008" y="8090408"/>
            <a:ext cx="999490" cy="182101"/>
          </a:xfrm>
          <a:prstGeom prst="rect">
            <a:avLst/>
          </a:prstGeom>
        </p:spPr>
        <p:txBody>
          <a:bodyPr vert="horz" wrap="square" lIns="0" tIns="12700" rIns="0" bIns="0" rtlCol="0">
            <a:spAutoFit/>
          </a:bodyPr>
          <a:lstStyle/>
          <a:p>
            <a:pPr marL="12700" defTabSz="914400">
              <a:spcBef>
                <a:spcPts val="100"/>
              </a:spcBef>
            </a:pPr>
            <a:r>
              <a:rPr sz="1100" spc="-5" dirty="0">
                <a:solidFill>
                  <a:srgbClr val="FFFFFF"/>
                </a:solidFill>
                <a:latin typeface="Calibri"/>
                <a:cs typeface="Calibri"/>
              </a:rPr>
              <a:t>If </a:t>
            </a:r>
            <a:r>
              <a:rPr sz="1100" dirty="0">
                <a:solidFill>
                  <a:srgbClr val="FFFFFF"/>
                </a:solidFill>
                <a:latin typeface="Calibri"/>
                <a:cs typeface="Calibri"/>
              </a:rPr>
              <a:t>no, use</a:t>
            </a:r>
            <a:r>
              <a:rPr sz="1100" spc="-80" dirty="0">
                <a:solidFill>
                  <a:srgbClr val="FFFFFF"/>
                </a:solidFill>
                <a:latin typeface="Calibri"/>
                <a:cs typeface="Calibri"/>
              </a:rPr>
              <a:t> </a:t>
            </a:r>
            <a:r>
              <a:rPr sz="1100" spc="-5" dirty="0">
                <a:solidFill>
                  <a:srgbClr val="FFFFFF"/>
                </a:solidFill>
                <a:latin typeface="Calibri"/>
                <a:cs typeface="Calibri"/>
              </a:rPr>
              <a:t>SC1229</a:t>
            </a:r>
            <a:endParaRPr sz="1100">
              <a:solidFill>
                <a:prstClr val="black"/>
              </a:solidFill>
              <a:latin typeface="Calibri"/>
              <a:cs typeface="Calibri"/>
            </a:endParaRPr>
          </a:p>
        </p:txBody>
      </p:sp>
      <p:sp>
        <p:nvSpPr>
          <p:cNvPr id="79" name="object 79"/>
          <p:cNvSpPr/>
          <p:nvPr/>
        </p:nvSpPr>
        <p:spPr>
          <a:xfrm>
            <a:off x="9059100" y="7780353"/>
            <a:ext cx="90170" cy="172720"/>
          </a:xfrm>
          <a:custGeom>
            <a:avLst/>
            <a:gdLst/>
            <a:ahLst/>
            <a:cxnLst/>
            <a:rect l="l" t="t" r="r" b="b"/>
            <a:pathLst>
              <a:path w="90170" h="172720">
                <a:moveTo>
                  <a:pt x="89979" y="0"/>
                </a:moveTo>
                <a:lnTo>
                  <a:pt x="0" y="172313"/>
                </a:lnTo>
              </a:path>
            </a:pathLst>
          </a:custGeom>
          <a:ln w="6350">
            <a:solidFill>
              <a:srgbClr val="4471C4"/>
            </a:solidFill>
          </a:ln>
        </p:spPr>
        <p:txBody>
          <a:bodyPr wrap="square" lIns="0" tIns="0" rIns="0" bIns="0" rtlCol="0"/>
          <a:lstStyle/>
          <a:p>
            <a:pPr defTabSz="914400"/>
            <a:endParaRPr>
              <a:solidFill>
                <a:prstClr val="black"/>
              </a:solidFill>
              <a:latin typeface="Calibri"/>
            </a:endParaRPr>
          </a:p>
        </p:txBody>
      </p:sp>
      <p:sp>
        <p:nvSpPr>
          <p:cNvPr id="80" name="object 80"/>
          <p:cNvSpPr/>
          <p:nvPr/>
        </p:nvSpPr>
        <p:spPr>
          <a:xfrm>
            <a:off x="9029699" y="7923772"/>
            <a:ext cx="69215" cy="85725"/>
          </a:xfrm>
          <a:custGeom>
            <a:avLst/>
            <a:gdLst/>
            <a:ahLst/>
            <a:cxnLst/>
            <a:rect l="l" t="t" r="r" b="b"/>
            <a:pathLst>
              <a:path w="69214" h="85725">
                <a:moveTo>
                  <a:pt x="1498" y="0"/>
                </a:moveTo>
                <a:lnTo>
                  <a:pt x="0" y="85178"/>
                </a:lnTo>
                <a:lnTo>
                  <a:pt x="69049" y="35267"/>
                </a:lnTo>
                <a:lnTo>
                  <a:pt x="1498" y="0"/>
                </a:lnTo>
                <a:close/>
              </a:path>
            </a:pathLst>
          </a:custGeom>
          <a:solidFill>
            <a:srgbClr val="4471C4"/>
          </a:solidFill>
        </p:spPr>
        <p:txBody>
          <a:bodyPr wrap="square" lIns="0" tIns="0" rIns="0" bIns="0" rtlCol="0"/>
          <a:lstStyle/>
          <a:p>
            <a:pPr defTabSz="914400"/>
            <a:endParaRPr>
              <a:solidFill>
                <a:prstClr val="black"/>
              </a:solidFill>
              <a:latin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E08A9-FE95-4F2C-A305-E87FA6C77632}"/>
              </a:ext>
            </a:extLst>
          </p:cNvPr>
          <p:cNvSpPr>
            <a:spLocks noGrp="1"/>
          </p:cNvSpPr>
          <p:nvPr>
            <p:ph type="ctrTitle"/>
          </p:nvPr>
        </p:nvSpPr>
        <p:spPr>
          <a:xfrm>
            <a:off x="1303867" y="1149928"/>
            <a:ext cx="7990840" cy="2272145"/>
          </a:xfrm>
        </p:spPr>
        <p:txBody>
          <a:bodyPr anchor="ctr">
            <a:normAutofit/>
          </a:bodyPr>
          <a:lstStyle/>
          <a:p>
            <a:r>
              <a:rPr lang="en-US" sz="6000" u="sng" dirty="0">
                <a:solidFill>
                  <a:schemeClr val="accent1">
                    <a:lumMod val="75000"/>
                  </a:schemeClr>
                </a:solidFill>
                <a:latin typeface="Arial Narrow" panose="020B0606020202030204" pitchFamily="34" charset="0"/>
              </a:rPr>
              <a:t>Requesting Quotes</a:t>
            </a:r>
          </a:p>
        </p:txBody>
      </p:sp>
      <p:sp>
        <p:nvSpPr>
          <p:cNvPr id="3" name="Subtitle 2">
            <a:extLst>
              <a:ext uri="{FF2B5EF4-FFF2-40B4-BE49-F238E27FC236}">
                <a16:creationId xmlns:a16="http://schemas.microsoft.com/office/drawing/2014/main" id="{2B9BB061-FB59-4FD9-9D7A-97D11267E42F}"/>
              </a:ext>
            </a:extLst>
          </p:cNvPr>
          <p:cNvSpPr>
            <a:spLocks noGrp="1"/>
          </p:cNvSpPr>
          <p:nvPr>
            <p:ph type="subTitle" idx="1"/>
          </p:nvPr>
        </p:nvSpPr>
        <p:spPr>
          <a:xfrm>
            <a:off x="1644615" y="3341081"/>
            <a:ext cx="14592370" cy="5226802"/>
          </a:xfrm>
        </p:spPr>
        <p:txBody>
          <a:bodyPr numCol="1">
            <a:normAutofit fontScale="25000" lnSpcReduction="20000"/>
          </a:bodyPr>
          <a:lstStyle/>
          <a:p>
            <a:pPr algn="l"/>
            <a:endParaRPr lang="en-US" sz="16000" dirty="0"/>
          </a:p>
          <a:p>
            <a:pPr marL="457200" indent="-457200" algn="l">
              <a:buSzPct val="80000"/>
              <a:buFont typeface="Wingdings" panose="05000000000000000000" pitchFamily="2" charset="2"/>
              <a:buChar char="Ø"/>
            </a:pPr>
            <a:r>
              <a:rPr lang="en-US" sz="16000" dirty="0"/>
              <a:t>When requesting quotes, whether written or verbal, requirements should be clearly communicated to the vendor(s). </a:t>
            </a:r>
          </a:p>
          <a:p>
            <a:pPr marL="457200" indent="-457200" algn="l">
              <a:buSzPct val="80000"/>
              <a:buFont typeface="Wingdings" panose="05000000000000000000" pitchFamily="2" charset="2"/>
              <a:buChar char="Ø"/>
            </a:pPr>
            <a:r>
              <a:rPr lang="en-US" sz="16000" dirty="0"/>
              <a:t>Consistent requirements should be communicated to each vendor.</a:t>
            </a:r>
          </a:p>
          <a:p>
            <a:pPr marL="457200" indent="-457200" algn="l">
              <a:buSzPct val="80000"/>
              <a:buFont typeface="Wingdings" panose="05000000000000000000" pitchFamily="2" charset="2"/>
              <a:buChar char="Ø"/>
            </a:pPr>
            <a:r>
              <a:rPr lang="en-US" sz="16000" dirty="0"/>
              <a:t>List all requirements for goods and services.</a:t>
            </a:r>
          </a:p>
          <a:p>
            <a:pPr marL="457200" indent="-457200" algn="l">
              <a:buSzPct val="80000"/>
              <a:buFont typeface="Wingdings" panose="05000000000000000000" pitchFamily="2" charset="2"/>
              <a:buChar char="Ø"/>
            </a:pPr>
            <a:r>
              <a:rPr lang="en-US" sz="16000" dirty="0"/>
              <a:t>Shipping Terms</a:t>
            </a:r>
          </a:p>
          <a:p>
            <a:pPr marL="457200" indent="-457200" algn="l">
              <a:buSzPct val="80000"/>
              <a:buFont typeface="Wingdings" panose="05000000000000000000" pitchFamily="2" charset="2"/>
              <a:buChar char="Ø"/>
            </a:pPr>
            <a:r>
              <a:rPr lang="en-US" sz="16000" dirty="0"/>
              <a:t>Location</a:t>
            </a:r>
          </a:p>
          <a:p>
            <a:pPr marL="457200" indent="-457200" algn="l">
              <a:buSzPct val="80000"/>
              <a:buFont typeface="Wingdings" panose="05000000000000000000" pitchFamily="2" charset="2"/>
              <a:buChar char="Ø"/>
            </a:pPr>
            <a:r>
              <a:rPr lang="en-US" sz="16000" dirty="0"/>
              <a:t>Are there special needs?</a:t>
            </a:r>
          </a:p>
          <a:p>
            <a:pPr marL="457200" indent="-457200" algn="l">
              <a:buSzPct val="80000"/>
              <a:buFont typeface="Wingdings" panose="05000000000000000000" pitchFamily="2" charset="2"/>
              <a:buChar char="Ø"/>
            </a:pPr>
            <a:r>
              <a:rPr lang="en-US" sz="16000" dirty="0"/>
              <a:t>Use of e-mail for obtaining quotes</a:t>
            </a:r>
          </a:p>
          <a:p>
            <a:pPr algn="l"/>
            <a:endParaRPr lang="en-US" sz="2000" dirty="0"/>
          </a:p>
          <a:p>
            <a:pPr algn="l"/>
            <a:r>
              <a:rPr lang="en-US" sz="2000" dirty="0"/>
              <a:t>                   </a:t>
            </a:r>
          </a:p>
          <a:p>
            <a:pPr algn="l"/>
            <a:endParaRPr lang="en-US" sz="2000" dirty="0"/>
          </a:p>
          <a:p>
            <a:pPr algn="l"/>
            <a:endParaRPr lang="en-US" sz="2000" dirty="0"/>
          </a:p>
          <a:p>
            <a:pPr algn="l"/>
            <a:endParaRPr lang="en-US" sz="2000" dirty="0"/>
          </a:p>
          <a:p>
            <a:pPr algn="l"/>
            <a:endParaRPr lang="en-US" sz="2000" dirty="0"/>
          </a:p>
          <a:p>
            <a:pPr algn="l"/>
            <a:endParaRPr lang="en-US" sz="2000" dirty="0"/>
          </a:p>
          <a:p>
            <a:pPr algn="l"/>
            <a:r>
              <a:rPr lang="en-US" sz="2000" dirty="0"/>
              <a:t>                  		</a:t>
            </a:r>
            <a:r>
              <a:rPr lang="en-US" sz="2640" dirty="0"/>
              <a:t>	</a:t>
            </a:r>
          </a:p>
        </p:txBody>
      </p:sp>
      <p:pic>
        <p:nvPicPr>
          <p:cNvPr id="5" name="Picture 4">
            <a:extLst>
              <a:ext uri="{FF2B5EF4-FFF2-40B4-BE49-F238E27FC236}">
                <a16:creationId xmlns:a16="http://schemas.microsoft.com/office/drawing/2014/main" id="{20E99745-20C0-4BE1-B8BF-413A79399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6640" y="1029157"/>
            <a:ext cx="6631093" cy="1823551"/>
          </a:xfrm>
          <a:prstGeom prst="rect">
            <a:avLst/>
          </a:prstGeom>
        </p:spPr>
      </p:pic>
    </p:spTree>
    <p:extLst>
      <p:ext uri="{BB962C8B-B14F-4D97-AF65-F5344CB8AC3E}">
        <p14:creationId xmlns:p14="http://schemas.microsoft.com/office/powerpoint/2010/main" val="2520212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571B8-89C1-43E2-8AE1-FD5722AF136D}"/>
              </a:ext>
            </a:extLst>
          </p:cNvPr>
          <p:cNvSpPr>
            <a:spLocks noGrp="1"/>
          </p:cNvSpPr>
          <p:nvPr>
            <p:ph type="title"/>
          </p:nvPr>
        </p:nvSpPr>
        <p:spPr/>
        <p:txBody>
          <a:bodyPr/>
          <a:lstStyle/>
          <a:p>
            <a:r>
              <a:rPr lang="en-US" u="sng" dirty="0">
                <a:solidFill>
                  <a:schemeClr val="accent1">
                    <a:lumMod val="75000"/>
                  </a:schemeClr>
                </a:solidFill>
                <a:latin typeface="Arial Narrow" panose="020B0606020202030204" pitchFamily="34" charset="0"/>
              </a:rPr>
              <a:t>Shipping Terms</a:t>
            </a:r>
          </a:p>
        </p:txBody>
      </p:sp>
      <p:sp>
        <p:nvSpPr>
          <p:cNvPr id="3" name="Content Placeholder 2">
            <a:extLst>
              <a:ext uri="{FF2B5EF4-FFF2-40B4-BE49-F238E27FC236}">
                <a16:creationId xmlns:a16="http://schemas.microsoft.com/office/drawing/2014/main" id="{00AFC0D9-2419-4C82-8729-6250F81A512A}"/>
              </a:ext>
            </a:extLst>
          </p:cNvPr>
          <p:cNvSpPr>
            <a:spLocks noGrp="1"/>
          </p:cNvSpPr>
          <p:nvPr>
            <p:ph idx="1"/>
          </p:nvPr>
        </p:nvSpPr>
        <p:spPr/>
        <p:txBody>
          <a:bodyPr>
            <a:normAutofit fontScale="92500" lnSpcReduction="10000"/>
          </a:bodyPr>
          <a:lstStyle/>
          <a:p>
            <a:pPr>
              <a:buFont typeface="Wingdings" panose="05000000000000000000" pitchFamily="2" charset="2"/>
              <a:buChar char="Ø"/>
            </a:pPr>
            <a:r>
              <a:rPr lang="en-US" sz="3200" dirty="0"/>
              <a:t>F.O.B. (Free on Board) determines the point at which title or ownership transfers and responsibility for the goods while in transit.</a:t>
            </a:r>
          </a:p>
          <a:p>
            <a:pPr lvl="1">
              <a:buFont typeface="Wingdings" panose="05000000000000000000" pitchFamily="2" charset="2"/>
              <a:buChar char="ü"/>
            </a:pPr>
            <a:r>
              <a:rPr lang="en-US" sz="3200" dirty="0"/>
              <a:t>F.O.B. Destination: Shipper maintains ownership and is responsible for the goods until received by the college at the destination indicated on the purchase order.</a:t>
            </a:r>
          </a:p>
          <a:p>
            <a:pPr lvl="2"/>
            <a:r>
              <a:rPr lang="en-US" sz="3200" dirty="0"/>
              <a:t>Any loss or damages would be handled by the shipper.</a:t>
            </a:r>
          </a:p>
          <a:p>
            <a:pPr lvl="1">
              <a:buFont typeface="Wingdings" panose="05000000000000000000" pitchFamily="2" charset="2"/>
              <a:buChar char="ü"/>
            </a:pPr>
            <a:r>
              <a:rPr lang="en-US" sz="3200" dirty="0"/>
              <a:t>F.O.B. Origin: College takes ownership and responsibility once the goods leave the shippers location. </a:t>
            </a:r>
          </a:p>
          <a:p>
            <a:pPr lvl="2"/>
            <a:r>
              <a:rPr lang="en-US" sz="3200" dirty="0"/>
              <a:t>Any loss or damages would </a:t>
            </a:r>
          </a:p>
          <a:p>
            <a:pPr lvl="2">
              <a:spcBef>
                <a:spcPts val="0"/>
              </a:spcBef>
              <a:buNone/>
            </a:pPr>
            <a:r>
              <a:rPr lang="en-US" sz="3200" dirty="0"/>
              <a:t>    be handled by the buyer.</a:t>
            </a:r>
          </a:p>
          <a:p>
            <a:pPr>
              <a:buFont typeface="Wingdings" panose="05000000000000000000" pitchFamily="2" charset="2"/>
              <a:buChar char="Ø"/>
            </a:pPr>
            <a:r>
              <a:rPr lang="en-US" sz="3200" dirty="0"/>
              <a:t>Important to include shipping costs on the requisition and should be added in the Freight Amount field in the header, not as a line item.</a:t>
            </a:r>
          </a:p>
          <a:p>
            <a:pPr>
              <a:buFont typeface="Wingdings" panose="05000000000000000000" pitchFamily="2" charset="2"/>
              <a:buChar char="Ø"/>
            </a:pPr>
            <a:r>
              <a:rPr lang="en-US" sz="3200" dirty="0"/>
              <a:t>Ask vendor to include shipping in their price or give a separate price.</a:t>
            </a:r>
          </a:p>
          <a:p>
            <a:pPr lvl="1">
              <a:buFont typeface="Wingdings" panose="05000000000000000000" pitchFamily="2" charset="2"/>
              <a:buChar char="ü"/>
            </a:pPr>
            <a:r>
              <a:rPr lang="en-US" sz="3200" dirty="0"/>
              <a:t>Ideal shipping term is F.O.B. Destination, freight prepaid and allowed.</a:t>
            </a:r>
          </a:p>
          <a:p>
            <a:pPr lvl="2"/>
            <a:r>
              <a:rPr lang="en-US" sz="3200" dirty="0"/>
              <a:t>Shipper pays freight, owns goods in transit and files claims.</a:t>
            </a:r>
          </a:p>
          <a:p>
            <a:pPr marL="457200" lvl="2" indent="-457200">
              <a:spcBef>
                <a:spcPts val="0"/>
              </a:spcBef>
              <a:buNone/>
            </a:pPr>
            <a:endParaRPr lang="en-US" sz="2800" b="1" dirty="0"/>
          </a:p>
        </p:txBody>
      </p:sp>
      <p:sp>
        <p:nvSpPr>
          <p:cNvPr id="4" name="Slide Number Placeholder 3">
            <a:extLst>
              <a:ext uri="{FF2B5EF4-FFF2-40B4-BE49-F238E27FC236}">
                <a16:creationId xmlns:a16="http://schemas.microsoft.com/office/drawing/2014/main" id="{F2048E69-AB7A-44C4-8A48-DD58F089ABF5}"/>
              </a:ext>
            </a:extLst>
          </p:cNvPr>
          <p:cNvSpPr>
            <a:spLocks noGrp="1"/>
          </p:cNvSpPr>
          <p:nvPr>
            <p:ph type="sldNum" sz="quarter" idx="12"/>
          </p:nvPr>
        </p:nvSpPr>
        <p:spPr/>
        <p:txBody>
          <a:bodyPr/>
          <a:lstStyle/>
          <a:p>
            <a:fld id="{7CEDE5B2-C1C1-4D63-AA9D-CC4846151D04}" type="slidenum">
              <a:rPr lang="en-US" smtClean="0"/>
              <a:t>15</a:t>
            </a:fld>
            <a:endParaRPr lang="en-US"/>
          </a:p>
        </p:txBody>
      </p:sp>
    </p:spTree>
    <p:extLst>
      <p:ext uri="{BB962C8B-B14F-4D97-AF65-F5344CB8AC3E}">
        <p14:creationId xmlns:p14="http://schemas.microsoft.com/office/powerpoint/2010/main" val="4201346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8933C-1C8E-40D6-B064-620625CB5D46}"/>
              </a:ext>
            </a:extLst>
          </p:cNvPr>
          <p:cNvSpPr>
            <a:spLocks noGrp="1"/>
          </p:cNvSpPr>
          <p:nvPr>
            <p:ph type="title"/>
          </p:nvPr>
        </p:nvSpPr>
        <p:spPr/>
        <p:txBody>
          <a:bodyPr/>
          <a:lstStyle/>
          <a:p>
            <a:r>
              <a:rPr lang="en-US" u="sng" dirty="0">
                <a:solidFill>
                  <a:schemeClr val="accent1">
                    <a:lumMod val="75000"/>
                  </a:schemeClr>
                </a:solidFill>
                <a:latin typeface="Arial Narrow" panose="020B0606020202030204" pitchFamily="34" charset="0"/>
              </a:rPr>
              <a:t>Electronic Bidding</a:t>
            </a:r>
          </a:p>
        </p:txBody>
      </p:sp>
      <p:sp>
        <p:nvSpPr>
          <p:cNvPr id="3" name="Content Placeholder 2">
            <a:extLst>
              <a:ext uri="{FF2B5EF4-FFF2-40B4-BE49-F238E27FC236}">
                <a16:creationId xmlns:a16="http://schemas.microsoft.com/office/drawing/2014/main" id="{2DBBAA5C-5F00-4FC3-AAB8-5EAD5716ADF9}"/>
              </a:ext>
            </a:extLst>
          </p:cNvPr>
          <p:cNvSpPr>
            <a:spLocks noGrp="1"/>
          </p:cNvSpPr>
          <p:nvPr>
            <p:ph idx="1"/>
          </p:nvPr>
        </p:nvSpPr>
        <p:spPr>
          <a:xfrm>
            <a:off x="1229360" y="2479676"/>
            <a:ext cx="15422880" cy="6842971"/>
          </a:xfrm>
        </p:spPr>
        <p:txBody>
          <a:bodyPr>
            <a:normAutofit fontScale="92500" lnSpcReduction="10000"/>
          </a:bodyPr>
          <a:lstStyle/>
          <a:p>
            <a:pPr>
              <a:buFont typeface="Wingdings" panose="05000000000000000000" pitchFamily="2" charset="2"/>
              <a:buChar char="Ø"/>
            </a:pPr>
            <a:r>
              <a:rPr lang="en-US" sz="4400" dirty="0"/>
              <a:t>Vendors self-register to receive solicitations in their respective fields</a:t>
            </a:r>
          </a:p>
          <a:p>
            <a:pPr>
              <a:buFont typeface="Wingdings" panose="05000000000000000000" pitchFamily="2" charset="2"/>
              <a:buChar char="Ø"/>
            </a:pPr>
            <a:r>
              <a:rPr lang="en-US" sz="4400" dirty="0"/>
              <a:t>Vendors can view opportunities and respond online</a:t>
            </a:r>
          </a:p>
          <a:p>
            <a:pPr>
              <a:buFont typeface="Wingdings" panose="05000000000000000000" pitchFamily="2" charset="2"/>
              <a:buChar char="Ø"/>
            </a:pPr>
            <a:r>
              <a:rPr lang="en-US" sz="4400" dirty="0"/>
              <a:t>System is used for formal, sealed solicitations, as well as informal quotes</a:t>
            </a:r>
          </a:p>
          <a:p>
            <a:pPr>
              <a:buFont typeface="Wingdings" panose="05000000000000000000" pitchFamily="2" charset="2"/>
              <a:buChar char="Ø"/>
            </a:pPr>
            <a:r>
              <a:rPr lang="en-US" sz="4400" dirty="0"/>
              <a:t>Submitted responses are locked until the date and time of closing</a:t>
            </a:r>
          </a:p>
          <a:p>
            <a:pPr>
              <a:buFont typeface="Wingdings" panose="05000000000000000000" pitchFamily="2" charset="2"/>
              <a:buChar char="Ø"/>
            </a:pPr>
            <a:r>
              <a:rPr lang="en-US" sz="4400" dirty="0"/>
              <a:t>System automatically tabulates responses and Vendors can view bid tabulations online</a:t>
            </a:r>
          </a:p>
          <a:p>
            <a:pPr>
              <a:buFont typeface="Wingdings" panose="05000000000000000000" pitchFamily="2" charset="2"/>
              <a:buChar char="Ø"/>
            </a:pPr>
            <a:r>
              <a:rPr lang="en-US" sz="4400" dirty="0"/>
              <a:t>An active vendor in the bidding system does not mean they have been awarded a contract</a:t>
            </a:r>
          </a:p>
          <a:p>
            <a:pPr>
              <a:buFont typeface="Wingdings" panose="05000000000000000000" pitchFamily="2" charset="2"/>
              <a:buChar char="Ø"/>
            </a:pPr>
            <a:r>
              <a:rPr lang="en-US" sz="4400" dirty="0"/>
              <a:t>Vendor Registration Link: </a:t>
            </a:r>
            <a:r>
              <a:rPr lang="en-US" u="sng" dirty="0">
                <a:hlinkClick r:id="rId2"/>
              </a:rPr>
              <a:t>https://procurement.opengov.com/signup</a:t>
            </a:r>
            <a:r>
              <a:rPr lang="en-US" u="sng" dirty="0"/>
              <a:t> </a:t>
            </a:r>
            <a:endParaRPr lang="en-US" sz="4400" dirty="0"/>
          </a:p>
        </p:txBody>
      </p:sp>
      <p:sp>
        <p:nvSpPr>
          <p:cNvPr id="4" name="Slide Number Placeholder 3">
            <a:extLst>
              <a:ext uri="{FF2B5EF4-FFF2-40B4-BE49-F238E27FC236}">
                <a16:creationId xmlns:a16="http://schemas.microsoft.com/office/drawing/2014/main" id="{A66C30F0-20BB-472B-890C-8BD2F33A3033}"/>
              </a:ext>
            </a:extLst>
          </p:cNvPr>
          <p:cNvSpPr>
            <a:spLocks noGrp="1"/>
          </p:cNvSpPr>
          <p:nvPr>
            <p:ph type="sldNum" sz="quarter" idx="12"/>
          </p:nvPr>
        </p:nvSpPr>
        <p:spPr/>
        <p:txBody>
          <a:bodyPr/>
          <a:lstStyle/>
          <a:p>
            <a:fld id="{7CEDE5B2-C1C1-4D63-AA9D-CC4846151D04}" type="slidenum">
              <a:rPr lang="en-US" smtClean="0"/>
              <a:t>16</a:t>
            </a:fld>
            <a:endParaRPr lang="en-US"/>
          </a:p>
        </p:txBody>
      </p:sp>
    </p:spTree>
    <p:extLst>
      <p:ext uri="{BB962C8B-B14F-4D97-AF65-F5344CB8AC3E}">
        <p14:creationId xmlns:p14="http://schemas.microsoft.com/office/powerpoint/2010/main" val="202761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E08A9-FE95-4F2C-A305-E87FA6C77632}"/>
              </a:ext>
            </a:extLst>
          </p:cNvPr>
          <p:cNvSpPr>
            <a:spLocks noGrp="1"/>
          </p:cNvSpPr>
          <p:nvPr>
            <p:ph type="ctrTitle"/>
          </p:nvPr>
        </p:nvSpPr>
        <p:spPr>
          <a:xfrm>
            <a:off x="1303867" y="1149928"/>
            <a:ext cx="7990840" cy="2272145"/>
          </a:xfrm>
        </p:spPr>
        <p:txBody>
          <a:bodyPr anchor="ctr">
            <a:normAutofit/>
          </a:bodyPr>
          <a:lstStyle/>
          <a:p>
            <a:r>
              <a:rPr lang="en-US" sz="4800" u="sng" dirty="0">
                <a:solidFill>
                  <a:schemeClr val="accent1">
                    <a:lumMod val="75000"/>
                  </a:schemeClr>
                </a:solidFill>
                <a:latin typeface="Arial Narrow" panose="020B0606020202030204" pitchFamily="34" charset="0"/>
              </a:rPr>
              <a:t>Provide Clear Requirements</a:t>
            </a:r>
          </a:p>
        </p:txBody>
      </p:sp>
      <p:sp>
        <p:nvSpPr>
          <p:cNvPr id="3" name="Subtitle 2">
            <a:extLst>
              <a:ext uri="{FF2B5EF4-FFF2-40B4-BE49-F238E27FC236}">
                <a16:creationId xmlns:a16="http://schemas.microsoft.com/office/drawing/2014/main" id="{2B9BB061-FB59-4FD9-9D7A-97D11267E42F}"/>
              </a:ext>
            </a:extLst>
          </p:cNvPr>
          <p:cNvSpPr>
            <a:spLocks noGrp="1"/>
          </p:cNvSpPr>
          <p:nvPr>
            <p:ph type="subTitle" idx="1"/>
          </p:nvPr>
        </p:nvSpPr>
        <p:spPr>
          <a:xfrm>
            <a:off x="1438580" y="2978727"/>
            <a:ext cx="14592370" cy="7141040"/>
          </a:xfrm>
        </p:spPr>
        <p:txBody>
          <a:bodyPr numCol="1">
            <a:normAutofit/>
          </a:bodyPr>
          <a:lstStyle/>
          <a:p>
            <a:pPr algn="l"/>
            <a:endParaRPr lang="en-US" sz="2000" dirty="0"/>
          </a:p>
          <a:p>
            <a:pPr algn="l"/>
            <a:r>
              <a:rPr lang="en-US" sz="2000" dirty="0"/>
              <a:t>         </a:t>
            </a:r>
          </a:p>
          <a:p>
            <a:pPr algn="l"/>
            <a:endParaRPr lang="en-US" sz="2000" dirty="0"/>
          </a:p>
          <a:p>
            <a:pPr algn="l"/>
            <a:r>
              <a:rPr lang="en-US" sz="2000" dirty="0"/>
              <a:t>                  		</a:t>
            </a:r>
            <a:r>
              <a:rPr lang="en-US" sz="2640" dirty="0"/>
              <a:t>	</a:t>
            </a:r>
          </a:p>
        </p:txBody>
      </p:sp>
      <p:pic>
        <p:nvPicPr>
          <p:cNvPr id="5" name="Picture 4">
            <a:extLst>
              <a:ext uri="{FF2B5EF4-FFF2-40B4-BE49-F238E27FC236}">
                <a16:creationId xmlns:a16="http://schemas.microsoft.com/office/drawing/2014/main" id="{20E99745-20C0-4BE1-B8BF-413A79399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6640" y="1029157"/>
            <a:ext cx="6631093" cy="1823551"/>
          </a:xfrm>
          <a:prstGeom prst="rect">
            <a:avLst/>
          </a:prstGeom>
        </p:spPr>
      </p:pic>
      <p:pic>
        <p:nvPicPr>
          <p:cNvPr id="4" name="Picture 3">
            <a:extLst>
              <a:ext uri="{FF2B5EF4-FFF2-40B4-BE49-F238E27FC236}">
                <a16:creationId xmlns:a16="http://schemas.microsoft.com/office/drawing/2014/main" id="{F7173A97-EC02-40F7-9647-6CE712ACE852}"/>
              </a:ext>
            </a:extLst>
          </p:cNvPr>
          <p:cNvPicPr>
            <a:picLocks noChangeAspect="1"/>
          </p:cNvPicPr>
          <p:nvPr/>
        </p:nvPicPr>
        <p:blipFill>
          <a:blip r:embed="rId3"/>
          <a:stretch>
            <a:fillRect/>
          </a:stretch>
        </p:blipFill>
        <p:spPr>
          <a:xfrm>
            <a:off x="5238750" y="3548092"/>
            <a:ext cx="7010399" cy="5717065"/>
          </a:xfrm>
          <a:prstGeom prst="rect">
            <a:avLst/>
          </a:prstGeom>
        </p:spPr>
      </p:pic>
    </p:spTree>
    <p:extLst>
      <p:ext uri="{BB962C8B-B14F-4D97-AF65-F5344CB8AC3E}">
        <p14:creationId xmlns:p14="http://schemas.microsoft.com/office/powerpoint/2010/main" val="1739015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B3E8D-585B-4E24-8044-C58710307AC5}"/>
              </a:ext>
            </a:extLst>
          </p:cNvPr>
          <p:cNvSpPr>
            <a:spLocks noGrp="1"/>
          </p:cNvSpPr>
          <p:nvPr>
            <p:ph type="title"/>
          </p:nvPr>
        </p:nvSpPr>
        <p:spPr/>
        <p:txBody>
          <a:bodyPr/>
          <a:lstStyle/>
          <a:p>
            <a:r>
              <a:rPr lang="en-US" u="sng" dirty="0">
                <a:solidFill>
                  <a:schemeClr val="accent1">
                    <a:lumMod val="75000"/>
                  </a:schemeClr>
                </a:solidFill>
                <a:latin typeface="Arial Narrow" panose="020B0606020202030204" pitchFamily="34" charset="0"/>
              </a:rPr>
              <a:t>Project Intake in </a:t>
            </a:r>
            <a:r>
              <a:rPr lang="en-US" u="sng" dirty="0" err="1">
                <a:solidFill>
                  <a:schemeClr val="accent1">
                    <a:lumMod val="75000"/>
                  </a:schemeClr>
                </a:solidFill>
                <a:latin typeface="Arial Narrow" panose="020B0606020202030204" pitchFamily="34" charset="0"/>
              </a:rPr>
              <a:t>OpenGov</a:t>
            </a:r>
            <a:endParaRPr lang="en-US" dirty="0"/>
          </a:p>
        </p:txBody>
      </p:sp>
      <p:sp>
        <p:nvSpPr>
          <p:cNvPr id="3" name="Content Placeholder 2">
            <a:extLst>
              <a:ext uri="{FF2B5EF4-FFF2-40B4-BE49-F238E27FC236}">
                <a16:creationId xmlns:a16="http://schemas.microsoft.com/office/drawing/2014/main" id="{B966523D-64E7-4001-95B2-8DCB731D79BE}"/>
              </a:ext>
            </a:extLst>
          </p:cNvPr>
          <p:cNvSpPr>
            <a:spLocks noGrp="1"/>
          </p:cNvSpPr>
          <p:nvPr>
            <p:ph idx="1"/>
          </p:nvPr>
        </p:nvSpPr>
        <p:spPr/>
        <p:txBody>
          <a:bodyPr>
            <a:normAutofit fontScale="92500" lnSpcReduction="20000"/>
          </a:bodyPr>
          <a:lstStyle/>
          <a:p>
            <a:pPr>
              <a:buFont typeface="Wingdings" panose="05000000000000000000" pitchFamily="2" charset="2"/>
              <a:buChar char="Ø"/>
            </a:pPr>
            <a:r>
              <a:rPr lang="en-US" dirty="0"/>
              <a:t>Requests for issuing a solicitation or reviewing an agreement not associated with a requisition should be submitted using the Project Intake function in </a:t>
            </a:r>
            <a:r>
              <a:rPr lang="en-US" dirty="0" err="1"/>
              <a:t>OpenGov</a:t>
            </a:r>
            <a:r>
              <a:rPr lang="en-US" dirty="0"/>
              <a:t>.</a:t>
            </a:r>
          </a:p>
          <a:p>
            <a:pPr>
              <a:buFont typeface="Wingdings" panose="05000000000000000000" pitchFamily="2" charset="2"/>
              <a:buChar char="Ø"/>
            </a:pPr>
            <a:r>
              <a:rPr lang="en-US" dirty="0"/>
              <a:t>To submit a request to be added to </a:t>
            </a:r>
            <a:r>
              <a:rPr lang="en-US" dirty="0" err="1"/>
              <a:t>OpenGov</a:t>
            </a:r>
            <a:r>
              <a:rPr lang="en-US" dirty="0"/>
              <a:t> go </a:t>
            </a:r>
            <a:r>
              <a:rPr lang="en-US"/>
              <a:t>to </a:t>
            </a:r>
            <a:r>
              <a:rPr lang="en-US">
                <a:hlinkClick r:id="rId2"/>
              </a:rPr>
              <a:t>https</a:t>
            </a:r>
            <a:r>
              <a:rPr lang="en-US" dirty="0">
                <a:hlinkClick r:id="rId2"/>
              </a:rPr>
              <a:t>://procurement.opengov.com/signup</a:t>
            </a:r>
            <a:r>
              <a:rPr lang="en-US" dirty="0"/>
              <a:t>.  An administer on our team will approve.</a:t>
            </a:r>
          </a:p>
          <a:p>
            <a:pPr>
              <a:buFont typeface="Wingdings" panose="05000000000000000000" pitchFamily="2" charset="2"/>
              <a:buChar char="Ø"/>
            </a:pPr>
            <a:r>
              <a:rPr lang="en-US" dirty="0"/>
              <a:t>Set up profile after approval. </a:t>
            </a:r>
          </a:p>
          <a:p>
            <a:pPr>
              <a:buFont typeface="Wingdings" panose="05000000000000000000" pitchFamily="2" charset="2"/>
              <a:buChar char="Ø"/>
            </a:pPr>
            <a:r>
              <a:rPr lang="en-US" dirty="0"/>
              <a:t>Find instructions for submitting a project request: </a:t>
            </a:r>
            <a:r>
              <a:rPr lang="en-US" dirty="0">
                <a:hlinkClick r:id="rId3"/>
              </a:rPr>
              <a:t>https://inside.collin.edu/purchasing/OpenGov%20Project%20Request.html</a:t>
            </a:r>
            <a:r>
              <a:rPr lang="en-US" dirty="0"/>
              <a:t>.  </a:t>
            </a:r>
          </a:p>
          <a:p>
            <a:pPr>
              <a:buFont typeface="Wingdings" panose="05000000000000000000" pitchFamily="2" charset="2"/>
              <a:buChar char="Ø"/>
            </a:pPr>
            <a:r>
              <a:rPr lang="en-US" dirty="0"/>
              <a:t>Requests for rebid are sent through </a:t>
            </a:r>
            <a:r>
              <a:rPr lang="en-US" dirty="0" err="1"/>
              <a:t>OpenGov</a:t>
            </a:r>
            <a:r>
              <a:rPr lang="en-US" dirty="0"/>
              <a:t> now, so if you typically receive emails indicating that a contract is expiring and requires rebidding, you will now receive those as an email notification from </a:t>
            </a:r>
            <a:r>
              <a:rPr lang="en-US" dirty="0" err="1"/>
              <a:t>OpenGov</a:t>
            </a:r>
            <a:r>
              <a:rPr lang="en-US" dirty="0"/>
              <a:t> and will respond in </a:t>
            </a:r>
            <a:r>
              <a:rPr lang="en-US" dirty="0" err="1"/>
              <a:t>OpenGov</a:t>
            </a:r>
            <a:r>
              <a:rPr lang="en-US" dirty="0"/>
              <a:t>.</a:t>
            </a:r>
          </a:p>
        </p:txBody>
      </p:sp>
      <p:sp>
        <p:nvSpPr>
          <p:cNvPr id="4" name="Slide Number Placeholder 3">
            <a:extLst>
              <a:ext uri="{FF2B5EF4-FFF2-40B4-BE49-F238E27FC236}">
                <a16:creationId xmlns:a16="http://schemas.microsoft.com/office/drawing/2014/main" id="{79A79BF0-3D40-4DF3-ADF3-E96CA6FF2F5A}"/>
              </a:ext>
            </a:extLst>
          </p:cNvPr>
          <p:cNvSpPr>
            <a:spLocks noGrp="1"/>
          </p:cNvSpPr>
          <p:nvPr>
            <p:ph type="sldNum" sz="quarter" idx="12"/>
          </p:nvPr>
        </p:nvSpPr>
        <p:spPr/>
        <p:txBody>
          <a:bodyPr/>
          <a:lstStyle/>
          <a:p>
            <a:fld id="{7CEDE5B2-C1C1-4D63-AA9D-CC4846151D04}" type="slidenum">
              <a:rPr lang="en-US" smtClean="0"/>
              <a:t>18</a:t>
            </a:fld>
            <a:endParaRPr lang="en-US"/>
          </a:p>
        </p:txBody>
      </p:sp>
    </p:spTree>
    <p:extLst>
      <p:ext uri="{BB962C8B-B14F-4D97-AF65-F5344CB8AC3E}">
        <p14:creationId xmlns:p14="http://schemas.microsoft.com/office/powerpoint/2010/main" val="1931671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2D69-2E17-41A9-932F-BC0731D30683}"/>
              </a:ext>
            </a:extLst>
          </p:cNvPr>
          <p:cNvSpPr>
            <a:spLocks noGrp="1"/>
          </p:cNvSpPr>
          <p:nvPr>
            <p:ph type="title"/>
          </p:nvPr>
        </p:nvSpPr>
        <p:spPr/>
        <p:txBody>
          <a:bodyPr/>
          <a:lstStyle/>
          <a:p>
            <a:r>
              <a:rPr lang="en-US" u="sng" dirty="0">
                <a:solidFill>
                  <a:schemeClr val="accent1">
                    <a:lumMod val="75000"/>
                  </a:schemeClr>
                </a:solidFill>
                <a:latin typeface="Arial Narrow" panose="020B0606020202030204" pitchFamily="34" charset="0"/>
              </a:rPr>
              <a:t>Signatory Authority</a:t>
            </a:r>
          </a:p>
        </p:txBody>
      </p:sp>
      <p:sp>
        <p:nvSpPr>
          <p:cNvPr id="3" name="Content Placeholder 2">
            <a:extLst>
              <a:ext uri="{FF2B5EF4-FFF2-40B4-BE49-F238E27FC236}">
                <a16:creationId xmlns:a16="http://schemas.microsoft.com/office/drawing/2014/main" id="{CB991958-BDDD-46AF-B6B2-4C5EB6C1B2BF}"/>
              </a:ext>
            </a:extLst>
          </p:cNvPr>
          <p:cNvSpPr>
            <a:spLocks noGrp="1"/>
          </p:cNvSpPr>
          <p:nvPr>
            <p:ph idx="1"/>
          </p:nvPr>
        </p:nvSpPr>
        <p:spPr>
          <a:xfrm>
            <a:off x="1229360" y="2266950"/>
            <a:ext cx="15422880" cy="6792596"/>
          </a:xfrm>
        </p:spPr>
        <p:txBody>
          <a:bodyPr>
            <a:normAutofit/>
          </a:bodyPr>
          <a:lstStyle/>
          <a:p>
            <a:pPr marL="182880" lvl="0" indent="-182880" defTabSz="914400">
              <a:lnSpc>
                <a:spcPct val="100000"/>
              </a:lnSpc>
              <a:spcBef>
                <a:spcPts val="900"/>
              </a:spcBef>
              <a:buClr>
                <a:prstClr val="black">
                  <a:lumMod val="85000"/>
                  <a:lumOff val="15000"/>
                </a:prstClr>
              </a:buClr>
              <a:buFont typeface="Wingdings" panose="05000000000000000000" pitchFamily="2" charset="2"/>
              <a:buChar char="Ø"/>
            </a:pPr>
            <a:r>
              <a:rPr lang="en-US" sz="3200" dirty="0">
                <a:solidFill>
                  <a:prstClr val="black"/>
                </a:solidFill>
                <a:latin typeface="Calibri" panose="020F0502020204030204" pitchFamily="34" charset="0"/>
                <a:cs typeface="Calibri" panose="020F0502020204030204" pitchFamily="34" charset="0"/>
              </a:rPr>
              <a:t>District President</a:t>
            </a:r>
          </a:p>
          <a:p>
            <a:pPr marL="182880" lvl="0" indent="-182880" defTabSz="914400">
              <a:lnSpc>
                <a:spcPct val="100000"/>
              </a:lnSpc>
              <a:spcBef>
                <a:spcPts val="900"/>
              </a:spcBef>
              <a:buClr>
                <a:prstClr val="black">
                  <a:lumMod val="85000"/>
                  <a:lumOff val="15000"/>
                </a:prstClr>
              </a:buClr>
              <a:buFont typeface="Wingdings" panose="05000000000000000000" pitchFamily="2" charset="2"/>
              <a:buChar char="Ø"/>
            </a:pPr>
            <a:r>
              <a:rPr lang="en-US" sz="3200" dirty="0">
                <a:solidFill>
                  <a:prstClr val="black"/>
                </a:solidFill>
                <a:latin typeface="Calibri" panose="020F0502020204030204" pitchFamily="34" charset="0"/>
                <a:cs typeface="Calibri" panose="020F0502020204030204" pitchFamily="34" charset="0"/>
              </a:rPr>
              <a:t>Chief Financial Officer &gt;$25,000</a:t>
            </a:r>
          </a:p>
          <a:p>
            <a:pPr marL="182880" lvl="0" indent="-182880" defTabSz="914400">
              <a:lnSpc>
                <a:spcPct val="100000"/>
              </a:lnSpc>
              <a:spcBef>
                <a:spcPts val="900"/>
              </a:spcBef>
              <a:buClr>
                <a:prstClr val="black">
                  <a:lumMod val="85000"/>
                  <a:lumOff val="15000"/>
                </a:prstClr>
              </a:buClr>
              <a:buFont typeface="Wingdings" panose="05000000000000000000" pitchFamily="2" charset="2"/>
              <a:buChar char="Ø"/>
            </a:pPr>
            <a:r>
              <a:rPr lang="en-US" sz="3200" dirty="0">
                <a:solidFill>
                  <a:prstClr val="black"/>
                </a:solidFill>
                <a:latin typeface="Calibri" panose="020F0502020204030204" pitchFamily="34" charset="0"/>
                <a:cs typeface="Calibri" panose="020F0502020204030204" pitchFamily="34" charset="0"/>
              </a:rPr>
              <a:t>Executive Director Procurement Services &lt;$25,000</a:t>
            </a:r>
          </a:p>
          <a:p>
            <a:pPr marL="457200" lvl="1" indent="-182880" defTabSz="914400">
              <a:lnSpc>
                <a:spcPct val="100000"/>
              </a:lnSpc>
              <a:spcBef>
                <a:spcPts val="500"/>
              </a:spcBef>
              <a:buClr>
                <a:prstClr val="black">
                  <a:lumMod val="85000"/>
                  <a:lumOff val="15000"/>
                </a:prstClr>
              </a:buClr>
              <a:buFont typeface="Wingdings" panose="05000000000000000000" pitchFamily="2" charset="2"/>
              <a:buChar char="ü"/>
            </a:pPr>
            <a:r>
              <a:rPr lang="en-US" sz="3200" dirty="0">
                <a:solidFill>
                  <a:prstClr val="black"/>
                </a:solidFill>
                <a:latin typeface="Calibri" panose="020F0502020204030204" pitchFamily="34" charset="0"/>
                <a:cs typeface="Calibri" panose="020F0502020204030204" pitchFamily="34" charset="0"/>
              </a:rPr>
              <a:t>These are the </a:t>
            </a:r>
            <a:r>
              <a:rPr lang="en-US" sz="3200" b="1" dirty="0">
                <a:solidFill>
                  <a:prstClr val="black"/>
                </a:solidFill>
                <a:latin typeface="Calibri" panose="020F0502020204030204" pitchFamily="34" charset="0"/>
                <a:cs typeface="Calibri" panose="020F0502020204030204" pitchFamily="34" charset="0"/>
              </a:rPr>
              <a:t>ONLY</a:t>
            </a:r>
            <a:r>
              <a:rPr lang="en-US" sz="3200" dirty="0">
                <a:solidFill>
                  <a:prstClr val="black"/>
                </a:solidFill>
                <a:latin typeface="Calibri" panose="020F0502020204030204" pitchFamily="34" charset="0"/>
                <a:cs typeface="Calibri" panose="020F0502020204030204" pitchFamily="34" charset="0"/>
              </a:rPr>
              <a:t> individuals, with a few exceptions, at the college that are authorized to sign contracts, agreements, or anything that obligates the college financially.  See online chart for determining who needs to sign: </a:t>
            </a:r>
            <a:r>
              <a:rPr lang="en-US" sz="3200" dirty="0">
                <a:solidFill>
                  <a:prstClr val="black"/>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http://inside.collin.edu/purchasing/Legal%20Review%20of%20Agreements.pdf</a:t>
            </a:r>
            <a:r>
              <a:rPr lang="en-US" sz="3200" dirty="0">
                <a:solidFill>
                  <a:prstClr val="black"/>
                </a:solidFill>
                <a:latin typeface="Calibri" panose="020F0502020204030204" pitchFamily="34" charset="0"/>
                <a:cs typeface="Calibri" panose="020F0502020204030204" pitchFamily="34" charset="0"/>
              </a:rPr>
              <a:t>. </a:t>
            </a:r>
          </a:p>
          <a:p>
            <a:pPr marL="457200" lvl="1" indent="-182880" defTabSz="914400">
              <a:lnSpc>
                <a:spcPct val="100000"/>
              </a:lnSpc>
              <a:spcBef>
                <a:spcPts val="500"/>
              </a:spcBef>
              <a:buClr>
                <a:prstClr val="black">
                  <a:lumMod val="85000"/>
                  <a:lumOff val="15000"/>
                </a:prstClr>
              </a:buClr>
              <a:buFont typeface="Wingdings" panose="05000000000000000000" pitchFamily="2" charset="2"/>
              <a:buChar char="ü"/>
            </a:pPr>
            <a:r>
              <a:rPr lang="en-US" sz="3200" dirty="0">
                <a:solidFill>
                  <a:prstClr val="black"/>
                </a:solidFill>
                <a:latin typeface="Calibri" panose="020F0502020204030204" pitchFamily="34" charset="0"/>
                <a:cs typeface="Calibri" panose="020F0502020204030204" pitchFamily="34" charset="0"/>
              </a:rPr>
              <a:t>Even though the agreement may not have a dollar value, there could be terms included that would obligate the college financially.</a:t>
            </a:r>
          </a:p>
          <a:p>
            <a:pPr marL="457200" lvl="1" indent="-182880" defTabSz="914400">
              <a:lnSpc>
                <a:spcPct val="100000"/>
              </a:lnSpc>
              <a:spcBef>
                <a:spcPts val="500"/>
              </a:spcBef>
              <a:buClr>
                <a:prstClr val="black">
                  <a:lumMod val="85000"/>
                  <a:lumOff val="15000"/>
                </a:prstClr>
              </a:buClr>
              <a:buFont typeface="Wingdings" panose="05000000000000000000" pitchFamily="2" charset="2"/>
              <a:buChar char="ü"/>
            </a:pPr>
            <a:r>
              <a:rPr lang="en-US" sz="3200" dirty="0">
                <a:solidFill>
                  <a:prstClr val="black"/>
                </a:solidFill>
                <a:latin typeface="Calibri" panose="020F0502020204030204" pitchFamily="34" charset="0"/>
                <a:cs typeface="Calibri" panose="020F0502020204030204" pitchFamily="34" charset="0"/>
              </a:rPr>
              <a:t>Contracts, agreements, etc. should be attached to the requisition, Purchasing will review and suggest any changes that need to be made and, once agreed to by vendor, will obtain signature.</a:t>
            </a:r>
          </a:p>
        </p:txBody>
      </p:sp>
      <p:sp>
        <p:nvSpPr>
          <p:cNvPr id="4" name="Slide Number Placeholder 3">
            <a:extLst>
              <a:ext uri="{FF2B5EF4-FFF2-40B4-BE49-F238E27FC236}">
                <a16:creationId xmlns:a16="http://schemas.microsoft.com/office/drawing/2014/main" id="{695703BE-96F3-4DAB-9910-569F5CC22AC7}"/>
              </a:ext>
            </a:extLst>
          </p:cNvPr>
          <p:cNvSpPr>
            <a:spLocks noGrp="1"/>
          </p:cNvSpPr>
          <p:nvPr>
            <p:ph type="sldNum" sz="quarter" idx="12"/>
          </p:nvPr>
        </p:nvSpPr>
        <p:spPr/>
        <p:txBody>
          <a:bodyPr/>
          <a:lstStyle/>
          <a:p>
            <a:fld id="{7CEDE5B2-C1C1-4D63-AA9D-CC4846151D04}" type="slidenum">
              <a:rPr lang="en-US" smtClean="0"/>
              <a:t>19</a:t>
            </a:fld>
            <a:endParaRPr lang="en-US"/>
          </a:p>
        </p:txBody>
      </p:sp>
    </p:spTree>
    <p:extLst>
      <p:ext uri="{BB962C8B-B14F-4D97-AF65-F5344CB8AC3E}">
        <p14:creationId xmlns:p14="http://schemas.microsoft.com/office/powerpoint/2010/main" val="1383399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2D94-298D-4A86-AC61-EEC62F4A8DF1}"/>
              </a:ext>
            </a:extLst>
          </p:cNvPr>
          <p:cNvSpPr>
            <a:spLocks noGrp="1"/>
          </p:cNvSpPr>
          <p:nvPr>
            <p:ph type="title"/>
          </p:nvPr>
        </p:nvSpPr>
        <p:spPr/>
        <p:txBody>
          <a:bodyPr/>
          <a:lstStyle/>
          <a:p>
            <a:r>
              <a:rPr lang="en-US" u="sng" dirty="0">
                <a:solidFill>
                  <a:schemeClr val="accent1">
                    <a:lumMod val="75000"/>
                  </a:schemeClr>
                </a:solidFill>
                <a:latin typeface="Arial Narrow" panose="020B0606020202030204" pitchFamily="34" charset="0"/>
              </a:rPr>
              <a:t>Agenda</a:t>
            </a:r>
          </a:p>
        </p:txBody>
      </p:sp>
      <p:pic>
        <p:nvPicPr>
          <p:cNvPr id="5" name="Content Placeholder 4">
            <a:extLst>
              <a:ext uri="{FF2B5EF4-FFF2-40B4-BE49-F238E27FC236}">
                <a16:creationId xmlns:a16="http://schemas.microsoft.com/office/drawing/2014/main" id="{43FB40A0-8A5F-45FB-939C-2B2295489080}"/>
              </a:ext>
            </a:extLst>
          </p:cNvPr>
          <p:cNvPicPr>
            <a:picLocks noGrp="1" noChangeAspect="1"/>
          </p:cNvPicPr>
          <p:nvPr>
            <p:ph idx="1"/>
          </p:nvPr>
        </p:nvPicPr>
        <p:blipFill>
          <a:blip r:embed="rId2"/>
          <a:stretch>
            <a:fillRect/>
          </a:stretch>
        </p:blipFill>
        <p:spPr>
          <a:xfrm>
            <a:off x="8676017" y="4126816"/>
            <a:ext cx="8551917" cy="2845484"/>
          </a:xfrm>
          <a:prstGeom prst="rect">
            <a:avLst/>
          </a:prstGeom>
        </p:spPr>
      </p:pic>
      <p:sp>
        <p:nvSpPr>
          <p:cNvPr id="4" name="Text Placeholder 3">
            <a:extLst>
              <a:ext uri="{FF2B5EF4-FFF2-40B4-BE49-F238E27FC236}">
                <a16:creationId xmlns:a16="http://schemas.microsoft.com/office/drawing/2014/main" id="{F44B9397-E7BC-41F7-8B35-9669C131B2D8}"/>
              </a:ext>
            </a:extLst>
          </p:cNvPr>
          <p:cNvSpPr>
            <a:spLocks noGrp="1"/>
          </p:cNvSpPr>
          <p:nvPr>
            <p:ph type="body" sz="half" idx="2"/>
          </p:nvPr>
        </p:nvSpPr>
        <p:spPr>
          <a:xfrm>
            <a:off x="1231689" y="3493477"/>
            <a:ext cx="5767281" cy="5708341"/>
          </a:xfrm>
        </p:spPr>
        <p:txBody>
          <a:bodyPr>
            <a:normAutofit fontScale="92500" lnSpcReduction="20000"/>
          </a:bodyPr>
          <a:lstStyle/>
          <a:p>
            <a:pPr marL="457200" indent="-457200" defTabSz="274320">
              <a:lnSpc>
                <a:spcPct val="100000"/>
              </a:lnSpc>
              <a:spcBef>
                <a:spcPts val="600"/>
              </a:spcBef>
              <a:buAutoNum type="arabicPeriod"/>
            </a:pPr>
            <a:r>
              <a:rPr lang="en-US" dirty="0"/>
              <a:t>Finding Information and Who to Contact</a:t>
            </a:r>
          </a:p>
          <a:p>
            <a:pPr marL="457200" indent="-457200" defTabSz="274320">
              <a:lnSpc>
                <a:spcPct val="100000"/>
              </a:lnSpc>
              <a:spcBef>
                <a:spcPts val="600"/>
              </a:spcBef>
              <a:buAutoNum type="arabicPeriod"/>
            </a:pPr>
            <a:r>
              <a:rPr lang="en-US" dirty="0"/>
              <a:t>Workday Training Information</a:t>
            </a:r>
          </a:p>
          <a:p>
            <a:pPr marL="457200" indent="-457200" defTabSz="274320">
              <a:lnSpc>
                <a:spcPct val="100000"/>
              </a:lnSpc>
              <a:spcBef>
                <a:spcPts val="600"/>
              </a:spcBef>
              <a:buAutoNum type="arabicPeriod"/>
            </a:pPr>
            <a:r>
              <a:rPr lang="en-US" dirty="0"/>
              <a:t>Requisition Cut-off Dates</a:t>
            </a:r>
          </a:p>
          <a:p>
            <a:pPr marL="457200" indent="-457200" defTabSz="274320">
              <a:lnSpc>
                <a:spcPct val="100000"/>
              </a:lnSpc>
              <a:spcBef>
                <a:spcPts val="600"/>
              </a:spcBef>
              <a:buAutoNum type="arabicPeriod"/>
            </a:pPr>
            <a:r>
              <a:rPr lang="en-US" dirty="0"/>
              <a:t>Governance, Statutory Requirements and Thresholds</a:t>
            </a:r>
          </a:p>
          <a:p>
            <a:pPr marL="457200" indent="-457200" defTabSz="274320">
              <a:lnSpc>
                <a:spcPct val="100000"/>
              </a:lnSpc>
              <a:spcBef>
                <a:spcPts val="600"/>
              </a:spcBef>
              <a:buAutoNum type="arabicPeriod"/>
            </a:pPr>
            <a:r>
              <a:rPr lang="en-US" dirty="0"/>
              <a:t>Vendor Additions &amp; Updates</a:t>
            </a:r>
          </a:p>
          <a:p>
            <a:pPr marL="457200" indent="-457200" defTabSz="274320">
              <a:lnSpc>
                <a:spcPct val="100000"/>
              </a:lnSpc>
              <a:spcBef>
                <a:spcPts val="600"/>
              </a:spcBef>
              <a:buAutoNum type="arabicPeriod"/>
            </a:pPr>
            <a:r>
              <a:rPr lang="en-US" dirty="0"/>
              <a:t>SBITA</a:t>
            </a:r>
          </a:p>
          <a:p>
            <a:pPr marL="457200" indent="-457200" defTabSz="274320">
              <a:lnSpc>
                <a:spcPct val="100000"/>
              </a:lnSpc>
              <a:spcBef>
                <a:spcPts val="600"/>
              </a:spcBef>
              <a:buAutoNum type="arabicPeriod"/>
            </a:pPr>
            <a:r>
              <a:rPr lang="en-US" dirty="0"/>
              <a:t>Quotes, Bidding, Specifications, Agreements &amp; Evaluations</a:t>
            </a:r>
          </a:p>
          <a:p>
            <a:pPr marL="457200" indent="-457200" defTabSz="274320">
              <a:lnSpc>
                <a:spcPct val="100000"/>
              </a:lnSpc>
              <a:spcBef>
                <a:spcPts val="600"/>
              </a:spcBef>
              <a:buAutoNum type="arabicPeriod"/>
            </a:pPr>
            <a:r>
              <a:rPr lang="en-US" dirty="0"/>
              <a:t>Cooperatives, Sole Source &amp; Emergency Purchases</a:t>
            </a:r>
          </a:p>
          <a:p>
            <a:pPr marL="457200" indent="-457200" defTabSz="274320">
              <a:lnSpc>
                <a:spcPct val="100000"/>
              </a:lnSpc>
              <a:spcBef>
                <a:spcPts val="600"/>
              </a:spcBef>
              <a:buAutoNum type="arabicPeriod"/>
            </a:pPr>
            <a:r>
              <a:rPr lang="en-US" dirty="0"/>
              <a:t>Open POs &amp; Change Orders</a:t>
            </a:r>
          </a:p>
          <a:p>
            <a:pPr marL="457200" indent="-457200" defTabSz="274320">
              <a:lnSpc>
                <a:spcPct val="100000"/>
              </a:lnSpc>
              <a:spcBef>
                <a:spcPts val="600"/>
              </a:spcBef>
              <a:buAutoNum type="arabicPeriod"/>
            </a:pPr>
            <a:r>
              <a:rPr lang="en-US" dirty="0"/>
              <a:t>Compliance</a:t>
            </a:r>
          </a:p>
          <a:p>
            <a:pPr marL="457200" indent="-457200" defTabSz="274320">
              <a:lnSpc>
                <a:spcPct val="100000"/>
              </a:lnSpc>
              <a:spcBef>
                <a:spcPts val="600"/>
              </a:spcBef>
              <a:buAutoNum type="arabicPeriod"/>
            </a:pPr>
            <a:r>
              <a:rPr lang="en-US" dirty="0"/>
              <a:t>Special Contract Information</a:t>
            </a:r>
          </a:p>
          <a:p>
            <a:pPr marL="457200" indent="-457200" defTabSz="274320">
              <a:lnSpc>
                <a:spcPct val="100000"/>
              </a:lnSpc>
              <a:spcBef>
                <a:spcPts val="600"/>
              </a:spcBef>
              <a:buAutoNum type="arabicPeriod"/>
            </a:pPr>
            <a:r>
              <a:rPr lang="en-US" dirty="0"/>
              <a:t>Free Tools</a:t>
            </a:r>
          </a:p>
          <a:p>
            <a:pPr marL="457200" indent="-457200" defTabSz="274320">
              <a:lnSpc>
                <a:spcPct val="100000"/>
              </a:lnSpc>
              <a:spcBef>
                <a:spcPts val="600"/>
              </a:spcBef>
              <a:buAutoNum type="arabicPeriod"/>
            </a:pPr>
            <a:r>
              <a:rPr lang="en-US" dirty="0"/>
              <a:t>Closing Q&amp;A</a:t>
            </a:r>
          </a:p>
          <a:p>
            <a:pPr marL="457200" indent="-457200" defTabSz="274320">
              <a:lnSpc>
                <a:spcPct val="100000"/>
              </a:lnSpc>
              <a:spcBef>
                <a:spcPts val="600"/>
              </a:spcBef>
              <a:buAutoNum type="arabicPeriod"/>
            </a:pPr>
            <a:endParaRPr lang="en-US" dirty="0"/>
          </a:p>
          <a:p>
            <a:pPr marL="457200" indent="-457200" defTabSz="274320">
              <a:lnSpc>
                <a:spcPct val="100000"/>
              </a:lnSpc>
              <a:spcBef>
                <a:spcPts val="600"/>
              </a:spcBef>
              <a:buAutoNum type="arabicPeriod"/>
            </a:pPr>
            <a:endParaRPr lang="en-US" dirty="0"/>
          </a:p>
          <a:p>
            <a:pPr marL="457200" indent="-457200" defTabSz="274320">
              <a:lnSpc>
                <a:spcPct val="100000"/>
              </a:lnSpc>
              <a:spcBef>
                <a:spcPts val="600"/>
              </a:spcBef>
              <a:buAutoNum type="arabicPeriod"/>
            </a:pPr>
            <a:endParaRPr lang="en-US" dirty="0"/>
          </a:p>
          <a:p>
            <a:pPr marL="457200" indent="-457200" defTabSz="274320">
              <a:lnSpc>
                <a:spcPct val="100000"/>
              </a:lnSpc>
              <a:spcBef>
                <a:spcPts val="600"/>
              </a:spcBef>
              <a:buAutoNum type="arabicPeriod"/>
            </a:pPr>
            <a:endParaRPr lang="en-US" dirty="0"/>
          </a:p>
          <a:p>
            <a:pPr marL="457200" indent="-457200" defTabSz="274320">
              <a:lnSpc>
                <a:spcPct val="100000"/>
              </a:lnSpc>
              <a:spcBef>
                <a:spcPts val="600"/>
              </a:spcBef>
              <a:buAutoNum type="arabicPeriod"/>
            </a:pPr>
            <a:endParaRPr lang="en-US" dirty="0"/>
          </a:p>
          <a:p>
            <a:pPr marL="457200" indent="-457200" defTabSz="274320">
              <a:lnSpc>
                <a:spcPct val="100000"/>
              </a:lnSpc>
              <a:spcBef>
                <a:spcPts val="600"/>
              </a:spcBef>
              <a:buAutoNum type="arabicPeriod"/>
            </a:pPr>
            <a:endParaRPr lang="en-US" dirty="0"/>
          </a:p>
        </p:txBody>
      </p:sp>
    </p:spTree>
    <p:extLst>
      <p:ext uri="{BB962C8B-B14F-4D97-AF65-F5344CB8AC3E}">
        <p14:creationId xmlns:p14="http://schemas.microsoft.com/office/powerpoint/2010/main" val="2053843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E08A9-FE95-4F2C-A305-E87FA6C77632}"/>
              </a:ext>
            </a:extLst>
          </p:cNvPr>
          <p:cNvSpPr>
            <a:spLocks noGrp="1"/>
          </p:cNvSpPr>
          <p:nvPr>
            <p:ph type="ctrTitle"/>
          </p:nvPr>
        </p:nvSpPr>
        <p:spPr>
          <a:xfrm>
            <a:off x="1205345" y="804859"/>
            <a:ext cx="7495310" cy="2298559"/>
          </a:xfrm>
        </p:spPr>
        <p:txBody>
          <a:bodyPr anchor="ctr">
            <a:normAutofit/>
          </a:bodyPr>
          <a:lstStyle/>
          <a:p>
            <a:r>
              <a:rPr lang="en-US" sz="4400" u="sng" dirty="0">
                <a:solidFill>
                  <a:schemeClr val="accent1">
                    <a:lumMod val="75000"/>
                  </a:schemeClr>
                </a:solidFill>
                <a:latin typeface="Arial Narrow" panose="020B0606020202030204" pitchFamily="34" charset="0"/>
              </a:rPr>
              <a:t>Bid/RFP Specifications</a:t>
            </a:r>
            <a:endParaRPr lang="en-US" u="sng" dirty="0">
              <a:solidFill>
                <a:schemeClr val="accent1">
                  <a:lumMod val="75000"/>
                </a:schemeClr>
              </a:solidFill>
              <a:latin typeface="Arial Narrow" panose="020B0606020202030204" pitchFamily="34" charset="0"/>
            </a:endParaRPr>
          </a:p>
        </p:txBody>
      </p:sp>
      <p:sp>
        <p:nvSpPr>
          <p:cNvPr id="3" name="Subtitle 2">
            <a:extLst>
              <a:ext uri="{FF2B5EF4-FFF2-40B4-BE49-F238E27FC236}">
                <a16:creationId xmlns:a16="http://schemas.microsoft.com/office/drawing/2014/main" id="{2B9BB061-FB59-4FD9-9D7A-97D11267E42F}"/>
              </a:ext>
            </a:extLst>
          </p:cNvPr>
          <p:cNvSpPr>
            <a:spLocks noGrp="1"/>
          </p:cNvSpPr>
          <p:nvPr>
            <p:ph type="subTitle" idx="1"/>
          </p:nvPr>
        </p:nvSpPr>
        <p:spPr>
          <a:xfrm>
            <a:off x="1438580" y="2978727"/>
            <a:ext cx="14592370" cy="6641523"/>
          </a:xfrm>
        </p:spPr>
        <p:txBody>
          <a:bodyPr numCol="1">
            <a:normAutofit fontScale="25000" lnSpcReduction="20000"/>
          </a:bodyPr>
          <a:lstStyle/>
          <a:p>
            <a:pPr marL="457200" lvl="0" indent="-457200" algn="l" defTabSz="914400">
              <a:lnSpc>
                <a:spcPct val="100000"/>
              </a:lnSpc>
              <a:spcBef>
                <a:spcPts val="900"/>
              </a:spcBef>
              <a:buClr>
                <a:prstClr val="black">
                  <a:lumMod val="85000"/>
                  <a:lumOff val="15000"/>
                </a:prstClr>
              </a:buClr>
              <a:buFont typeface="Wingdings" panose="05000000000000000000" pitchFamily="2" charset="2"/>
              <a:buChar char="Ø"/>
            </a:pPr>
            <a:r>
              <a:rPr lang="en-US" sz="11200" dirty="0">
                <a:solidFill>
                  <a:prstClr val="black"/>
                </a:solidFill>
                <a:latin typeface="Calibri" panose="020F0502020204030204" pitchFamily="34" charset="0"/>
                <a:cs typeface="Calibri" panose="020F0502020204030204" pitchFamily="34" charset="0"/>
              </a:rPr>
              <a:t>The information that you provide on your requisition or specifications submitted through </a:t>
            </a:r>
            <a:r>
              <a:rPr lang="en-US" sz="11200" dirty="0" err="1">
                <a:solidFill>
                  <a:prstClr val="black"/>
                </a:solidFill>
                <a:latin typeface="Calibri" panose="020F0502020204030204" pitchFamily="34" charset="0"/>
                <a:cs typeface="Calibri" panose="020F0502020204030204" pitchFamily="34" charset="0"/>
              </a:rPr>
              <a:t>OpenGov</a:t>
            </a:r>
            <a:r>
              <a:rPr lang="en-US" sz="11200" dirty="0">
                <a:solidFill>
                  <a:prstClr val="black"/>
                </a:solidFill>
                <a:latin typeface="Calibri" panose="020F0502020204030204" pitchFamily="34" charset="0"/>
                <a:cs typeface="Calibri" panose="020F0502020204030204" pitchFamily="34" charset="0"/>
              </a:rPr>
              <a:t> will be used to create the solicitation</a:t>
            </a:r>
          </a:p>
          <a:p>
            <a:pPr marL="457200" lvl="0" indent="-457200" algn="l" defTabSz="914400">
              <a:lnSpc>
                <a:spcPct val="100000"/>
              </a:lnSpc>
              <a:spcBef>
                <a:spcPts val="900"/>
              </a:spcBef>
              <a:buClr>
                <a:prstClr val="black">
                  <a:lumMod val="85000"/>
                  <a:lumOff val="15000"/>
                </a:prstClr>
              </a:buClr>
              <a:buFont typeface="Wingdings" panose="05000000000000000000" pitchFamily="2" charset="2"/>
              <a:buChar char="Ø"/>
            </a:pPr>
            <a:r>
              <a:rPr lang="en-US" sz="11200" dirty="0">
                <a:solidFill>
                  <a:prstClr val="black"/>
                </a:solidFill>
                <a:latin typeface="Calibri" panose="020F0502020204030204" pitchFamily="34" charset="0"/>
                <a:cs typeface="Calibri" panose="020F0502020204030204" pitchFamily="34" charset="0"/>
              </a:rPr>
              <a:t>Information should be clear, concise and must not be restrictive</a:t>
            </a:r>
          </a:p>
          <a:p>
            <a:pPr marL="457200" lvl="0" indent="-457200" algn="l" defTabSz="914400">
              <a:lnSpc>
                <a:spcPct val="100000"/>
              </a:lnSpc>
              <a:spcBef>
                <a:spcPts val="900"/>
              </a:spcBef>
              <a:buClr>
                <a:prstClr val="black">
                  <a:lumMod val="85000"/>
                  <a:lumOff val="15000"/>
                </a:prstClr>
              </a:buClr>
              <a:buFont typeface="Wingdings" panose="05000000000000000000" pitchFamily="2" charset="2"/>
              <a:buChar char="Ø"/>
            </a:pPr>
            <a:r>
              <a:rPr lang="en-US" sz="11200" dirty="0">
                <a:solidFill>
                  <a:prstClr val="black"/>
                </a:solidFill>
                <a:latin typeface="Calibri" panose="020F0502020204030204" pitchFamily="34" charset="0"/>
                <a:cs typeface="Calibri" panose="020F0502020204030204" pitchFamily="34" charset="0"/>
              </a:rPr>
              <a:t>Having a vendor write bid specifications is considered a conflict of interest and that vendor will be prohibited from bidding</a:t>
            </a:r>
          </a:p>
          <a:p>
            <a:pPr marL="914400" lvl="2" indent="-457200" algn="l" defTabSz="914400">
              <a:lnSpc>
                <a:spcPct val="100000"/>
              </a:lnSpc>
              <a:spcBef>
                <a:spcPts val="500"/>
              </a:spcBef>
              <a:buClr>
                <a:prstClr val="black">
                  <a:lumMod val="85000"/>
                  <a:lumOff val="15000"/>
                </a:prstClr>
              </a:buClr>
              <a:buFont typeface="Wingdings" panose="05000000000000000000" pitchFamily="2" charset="2"/>
              <a:buChar char="ü"/>
            </a:pPr>
            <a:r>
              <a:rPr lang="en-US" sz="11200" dirty="0">
                <a:solidFill>
                  <a:prstClr val="black"/>
                </a:solidFill>
                <a:latin typeface="Calibri" panose="020F0502020204030204" pitchFamily="34" charset="0"/>
                <a:cs typeface="Calibri" panose="020F0502020204030204" pitchFamily="34" charset="0"/>
              </a:rPr>
              <a:t>Vendors tend to write restrictive specifications that will prohibit other vendors or products from meeting the specifications</a:t>
            </a:r>
          </a:p>
          <a:p>
            <a:pPr marL="457200" lvl="0" indent="-457200" algn="l" defTabSz="914400">
              <a:lnSpc>
                <a:spcPct val="100000"/>
              </a:lnSpc>
              <a:spcBef>
                <a:spcPts val="900"/>
              </a:spcBef>
              <a:buClr>
                <a:prstClr val="black">
                  <a:lumMod val="85000"/>
                  <a:lumOff val="15000"/>
                </a:prstClr>
              </a:buClr>
              <a:buFont typeface="Wingdings" panose="05000000000000000000" pitchFamily="2" charset="2"/>
              <a:buChar char="Ø"/>
            </a:pPr>
            <a:r>
              <a:rPr lang="en-US" sz="11200" dirty="0">
                <a:solidFill>
                  <a:prstClr val="black"/>
                </a:solidFill>
                <a:latin typeface="Calibri" panose="020F0502020204030204" pitchFamily="34" charset="0"/>
                <a:cs typeface="Calibri" panose="020F0502020204030204" pitchFamily="34" charset="0"/>
              </a:rPr>
              <a:t>Things to consider when preparing specifications:</a:t>
            </a:r>
          </a:p>
          <a:p>
            <a:pPr marL="914400" lvl="2" indent="-457200" algn="l" defTabSz="914400">
              <a:lnSpc>
                <a:spcPct val="100000"/>
              </a:lnSpc>
              <a:spcBef>
                <a:spcPts val="500"/>
              </a:spcBef>
              <a:buClr>
                <a:prstClr val="black">
                  <a:lumMod val="85000"/>
                  <a:lumOff val="15000"/>
                </a:prstClr>
              </a:buClr>
              <a:buFont typeface="Wingdings" panose="05000000000000000000" pitchFamily="2" charset="2"/>
              <a:buChar char="ü"/>
            </a:pPr>
            <a:r>
              <a:rPr lang="en-US" sz="11200" dirty="0">
                <a:solidFill>
                  <a:prstClr val="black"/>
                </a:solidFill>
                <a:latin typeface="Calibri" panose="020F0502020204030204" pitchFamily="34" charset="0"/>
                <a:cs typeface="Calibri" panose="020F0502020204030204" pitchFamily="34" charset="0"/>
              </a:rPr>
              <a:t>Timelines: When do you need it?</a:t>
            </a:r>
          </a:p>
          <a:p>
            <a:pPr marL="914400" lvl="2" indent="-457200" algn="l" defTabSz="914400">
              <a:lnSpc>
                <a:spcPct val="100000"/>
              </a:lnSpc>
              <a:spcBef>
                <a:spcPts val="500"/>
              </a:spcBef>
              <a:buClr>
                <a:prstClr val="black">
                  <a:lumMod val="85000"/>
                  <a:lumOff val="15000"/>
                </a:prstClr>
              </a:buClr>
              <a:buFont typeface="Wingdings" panose="05000000000000000000" pitchFamily="2" charset="2"/>
              <a:buChar char="ü"/>
            </a:pPr>
            <a:r>
              <a:rPr lang="en-US" sz="11200" dirty="0">
                <a:solidFill>
                  <a:prstClr val="black"/>
                </a:solidFill>
                <a:latin typeface="Calibri" panose="020F0502020204030204" pitchFamily="34" charset="0"/>
                <a:cs typeface="Calibri" panose="020F0502020204030204" pitchFamily="34" charset="0"/>
              </a:rPr>
              <a:t>Issues that can affect timeliness of deliveries</a:t>
            </a:r>
          </a:p>
          <a:p>
            <a:pPr marL="1127776" lvl="3" indent="-457200" algn="l" defTabSz="914400">
              <a:lnSpc>
                <a:spcPct val="100000"/>
              </a:lnSpc>
              <a:spcBef>
                <a:spcPts val="500"/>
              </a:spcBef>
              <a:buClr>
                <a:prstClr val="black">
                  <a:lumMod val="85000"/>
                  <a:lumOff val="15000"/>
                </a:prstClr>
              </a:buClr>
              <a:buFont typeface="Arial" panose="020B0604020202020204" pitchFamily="34" charset="0"/>
              <a:buChar char="•"/>
            </a:pPr>
            <a:r>
              <a:rPr lang="en-US" sz="10907" dirty="0">
                <a:solidFill>
                  <a:prstClr val="black"/>
                </a:solidFill>
                <a:latin typeface="Calibri" panose="020F0502020204030204" pitchFamily="34" charset="0"/>
                <a:cs typeface="Calibri" panose="020F0502020204030204" pitchFamily="34" charset="0"/>
              </a:rPr>
              <a:t>Stock outs, backorders, supply chain issues</a:t>
            </a:r>
          </a:p>
          <a:p>
            <a:pPr marL="1127776" lvl="3" indent="-457200" algn="l" defTabSz="914400">
              <a:lnSpc>
                <a:spcPct val="100000"/>
              </a:lnSpc>
              <a:spcBef>
                <a:spcPts val="500"/>
              </a:spcBef>
              <a:buClr>
                <a:prstClr val="black">
                  <a:lumMod val="85000"/>
                  <a:lumOff val="15000"/>
                </a:prstClr>
              </a:buClr>
              <a:buFont typeface="Arial" panose="020B0604020202020204" pitchFamily="34" charset="0"/>
              <a:buChar char="•"/>
            </a:pPr>
            <a:r>
              <a:rPr lang="en-US" sz="10907" dirty="0">
                <a:solidFill>
                  <a:prstClr val="black"/>
                </a:solidFill>
                <a:latin typeface="Calibri" panose="020F0502020204030204" pitchFamily="34" charset="0"/>
                <a:cs typeface="Calibri" panose="020F0502020204030204" pitchFamily="34" charset="0"/>
              </a:rPr>
              <a:t>Economic, environmental or political issues</a:t>
            </a:r>
          </a:p>
          <a:p>
            <a:pPr marL="1127776" lvl="3" indent="-457200" algn="l" defTabSz="914400">
              <a:lnSpc>
                <a:spcPct val="100000"/>
              </a:lnSpc>
              <a:spcBef>
                <a:spcPts val="500"/>
              </a:spcBef>
              <a:buClr>
                <a:prstClr val="black">
                  <a:lumMod val="85000"/>
                  <a:lumOff val="15000"/>
                </a:prstClr>
              </a:buClr>
              <a:buFont typeface="Arial" panose="020B0604020202020204" pitchFamily="34" charset="0"/>
              <a:buChar char="•"/>
            </a:pPr>
            <a:r>
              <a:rPr lang="en-US" sz="10907" dirty="0">
                <a:solidFill>
                  <a:prstClr val="black"/>
                </a:solidFill>
                <a:latin typeface="Calibri" panose="020F0502020204030204" pitchFamily="34" charset="0"/>
                <a:cs typeface="Calibri" panose="020F0502020204030204" pitchFamily="34" charset="0"/>
              </a:rPr>
              <a:t>Time of year</a:t>
            </a:r>
          </a:p>
          <a:p>
            <a:pPr marL="1127776" lvl="3" indent="-457200" algn="l" defTabSz="914400">
              <a:lnSpc>
                <a:spcPct val="100000"/>
              </a:lnSpc>
              <a:spcBef>
                <a:spcPts val="500"/>
              </a:spcBef>
              <a:buClr>
                <a:prstClr val="black">
                  <a:lumMod val="85000"/>
                  <a:lumOff val="15000"/>
                </a:prstClr>
              </a:buClr>
              <a:buFont typeface="Arial" panose="020B0604020202020204" pitchFamily="34" charset="0"/>
              <a:buChar char="•"/>
            </a:pPr>
            <a:r>
              <a:rPr lang="en-US" sz="10907" dirty="0">
                <a:solidFill>
                  <a:prstClr val="black"/>
                </a:solidFill>
                <a:latin typeface="Calibri" panose="020F0502020204030204" pitchFamily="34" charset="0"/>
                <a:cs typeface="Calibri" panose="020F0502020204030204" pitchFamily="34" charset="0"/>
              </a:rPr>
              <a:t>Force Majeure</a:t>
            </a:r>
          </a:p>
          <a:p>
            <a:pPr marL="793750" lvl="2" indent="-342900" algn="l" defTabSz="914400">
              <a:lnSpc>
                <a:spcPct val="100000"/>
              </a:lnSpc>
              <a:spcBef>
                <a:spcPts val="500"/>
              </a:spcBef>
              <a:buClr>
                <a:prstClr val="black">
                  <a:lumMod val="85000"/>
                  <a:lumOff val="15000"/>
                </a:prstClr>
              </a:buClr>
              <a:buFont typeface="Wingdings" panose="05000000000000000000" pitchFamily="2" charset="2"/>
              <a:buChar char="ü"/>
            </a:pPr>
            <a:r>
              <a:rPr lang="en-US" sz="11200" dirty="0">
                <a:solidFill>
                  <a:prstClr val="black"/>
                </a:solidFill>
                <a:latin typeface="Calibri" panose="020F0502020204030204" pitchFamily="34" charset="0"/>
                <a:cs typeface="Calibri" panose="020F0502020204030204" pitchFamily="34" charset="0"/>
              </a:rPr>
              <a:t>Where do the goods need to be delivered or services need to be performed?</a:t>
            </a:r>
          </a:p>
          <a:p>
            <a:pPr marL="793750" lvl="2" indent="-342900" algn="l" defTabSz="914400">
              <a:lnSpc>
                <a:spcPct val="100000"/>
              </a:lnSpc>
              <a:spcBef>
                <a:spcPts val="500"/>
              </a:spcBef>
              <a:buClr>
                <a:prstClr val="black">
                  <a:lumMod val="85000"/>
                  <a:lumOff val="15000"/>
                </a:prstClr>
              </a:buClr>
              <a:buFont typeface="Wingdings" panose="05000000000000000000" pitchFamily="2" charset="2"/>
              <a:buChar char="ü"/>
            </a:pPr>
            <a:r>
              <a:rPr lang="en-US" sz="11200" dirty="0">
                <a:solidFill>
                  <a:prstClr val="black"/>
                </a:solidFill>
                <a:latin typeface="Calibri" panose="020F0502020204030204" pitchFamily="34" charset="0"/>
                <a:cs typeface="Calibri" panose="020F0502020204030204" pitchFamily="34" charset="0"/>
              </a:rPr>
              <a:t>Is there a specific room or location inside the building that the goods need to be delivered to?</a:t>
            </a:r>
          </a:p>
          <a:p>
            <a:pPr algn="l"/>
            <a:endParaRPr lang="en-US" sz="2200" dirty="0"/>
          </a:p>
          <a:p>
            <a:pPr algn="l"/>
            <a:r>
              <a:rPr lang="en-US" sz="2200" dirty="0"/>
              <a:t>                   </a:t>
            </a:r>
          </a:p>
          <a:p>
            <a:pPr algn="l"/>
            <a:endParaRPr lang="en-US" sz="2200" dirty="0"/>
          </a:p>
          <a:p>
            <a:pPr algn="l"/>
            <a:endParaRPr lang="en-US" sz="2200" dirty="0"/>
          </a:p>
          <a:p>
            <a:pPr algn="l"/>
            <a:endParaRPr lang="en-US" sz="2200" dirty="0"/>
          </a:p>
          <a:p>
            <a:pPr algn="l"/>
            <a:endParaRPr lang="en-US" sz="2200" dirty="0"/>
          </a:p>
          <a:p>
            <a:pPr algn="l"/>
            <a:endParaRPr lang="en-US" sz="2200" dirty="0"/>
          </a:p>
          <a:p>
            <a:pPr algn="l"/>
            <a:r>
              <a:rPr lang="en-US" sz="2200" dirty="0"/>
              <a:t>                  		</a:t>
            </a:r>
            <a:r>
              <a:rPr lang="en-US" sz="2640" dirty="0"/>
              <a:t>	</a:t>
            </a:r>
          </a:p>
        </p:txBody>
      </p:sp>
      <p:pic>
        <p:nvPicPr>
          <p:cNvPr id="5" name="Picture 4">
            <a:extLst>
              <a:ext uri="{FF2B5EF4-FFF2-40B4-BE49-F238E27FC236}">
                <a16:creationId xmlns:a16="http://schemas.microsoft.com/office/drawing/2014/main" id="{20E99745-20C0-4BE1-B8BF-413A79399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6640" y="580563"/>
            <a:ext cx="6631093" cy="1650019"/>
          </a:xfrm>
          <a:prstGeom prst="rect">
            <a:avLst/>
          </a:prstGeom>
        </p:spPr>
      </p:pic>
    </p:spTree>
    <p:extLst>
      <p:ext uri="{BB962C8B-B14F-4D97-AF65-F5344CB8AC3E}">
        <p14:creationId xmlns:p14="http://schemas.microsoft.com/office/powerpoint/2010/main" val="1249247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E08A9-FE95-4F2C-A305-E87FA6C77632}"/>
              </a:ext>
            </a:extLst>
          </p:cNvPr>
          <p:cNvSpPr>
            <a:spLocks noGrp="1"/>
          </p:cNvSpPr>
          <p:nvPr>
            <p:ph type="ctrTitle"/>
          </p:nvPr>
        </p:nvSpPr>
        <p:spPr>
          <a:xfrm>
            <a:off x="949960" y="804859"/>
            <a:ext cx="7990840" cy="2272145"/>
          </a:xfrm>
        </p:spPr>
        <p:txBody>
          <a:bodyPr>
            <a:noAutofit/>
          </a:bodyPr>
          <a:lstStyle/>
          <a:p>
            <a:r>
              <a:rPr lang="en-US" sz="4400" u="sng" dirty="0">
                <a:solidFill>
                  <a:srgbClr val="4472C4">
                    <a:lumMod val="75000"/>
                  </a:srgbClr>
                </a:solidFill>
                <a:latin typeface="Arial Narrow" panose="020B0606020202030204" pitchFamily="34" charset="0"/>
              </a:rPr>
              <a:t>Bid/RFP Specifications, cont.</a:t>
            </a:r>
            <a:br>
              <a:rPr lang="en-US" sz="4800" u="sng" dirty="0">
                <a:solidFill>
                  <a:schemeClr val="accent1">
                    <a:lumMod val="75000"/>
                  </a:schemeClr>
                </a:solidFill>
                <a:latin typeface="Arial Narrow" panose="020B0606020202030204" pitchFamily="34" charset="0"/>
              </a:rPr>
            </a:br>
            <a:endParaRPr lang="en-US" sz="4800" u="sng" dirty="0">
              <a:solidFill>
                <a:schemeClr val="accent1">
                  <a:lumMod val="75000"/>
                </a:schemeClr>
              </a:solidFill>
              <a:latin typeface="Arial Narrow" panose="020B0606020202030204" pitchFamily="34" charset="0"/>
            </a:endParaRPr>
          </a:p>
        </p:txBody>
      </p:sp>
      <p:sp>
        <p:nvSpPr>
          <p:cNvPr id="3" name="Subtitle 2">
            <a:extLst>
              <a:ext uri="{FF2B5EF4-FFF2-40B4-BE49-F238E27FC236}">
                <a16:creationId xmlns:a16="http://schemas.microsoft.com/office/drawing/2014/main" id="{2B9BB061-FB59-4FD9-9D7A-97D11267E42F}"/>
              </a:ext>
            </a:extLst>
          </p:cNvPr>
          <p:cNvSpPr>
            <a:spLocks noGrp="1"/>
          </p:cNvSpPr>
          <p:nvPr>
            <p:ph type="subTitle" idx="1"/>
          </p:nvPr>
        </p:nvSpPr>
        <p:spPr>
          <a:xfrm>
            <a:off x="1419530" y="3397827"/>
            <a:ext cx="14592370" cy="6050516"/>
          </a:xfrm>
        </p:spPr>
        <p:txBody>
          <a:bodyPr numCol="1">
            <a:normAutofit fontScale="25000" lnSpcReduction="20000"/>
          </a:bodyPr>
          <a:lstStyle/>
          <a:p>
            <a:pPr marL="457200" lvl="3" indent="-457200" algn="l">
              <a:buFont typeface="Wingdings" panose="05000000000000000000" pitchFamily="2" charset="2"/>
              <a:buChar char="ü"/>
            </a:pPr>
            <a:r>
              <a:rPr lang="en-US" sz="17600" dirty="0"/>
              <a:t>Is there installation involved?  If so, who is going to do the installation?  Does the vendor provide installation?</a:t>
            </a:r>
          </a:p>
          <a:p>
            <a:pPr marL="457200" lvl="1" indent="-457200" algn="l">
              <a:buFont typeface="Wingdings" panose="05000000000000000000" pitchFamily="2" charset="2"/>
              <a:buChar char="ü"/>
            </a:pPr>
            <a:r>
              <a:rPr lang="en-US" sz="17600" dirty="0"/>
              <a:t>Provide a specific or estimated quantity</a:t>
            </a:r>
          </a:p>
          <a:p>
            <a:pPr marL="457200" lvl="1" indent="-457200" algn="l">
              <a:buFont typeface="Wingdings" panose="05000000000000000000" pitchFamily="2" charset="2"/>
              <a:buChar char="ü"/>
            </a:pPr>
            <a:r>
              <a:rPr lang="en-US" sz="17600" dirty="0"/>
              <a:t>Are licenses or certifications required?</a:t>
            </a:r>
          </a:p>
          <a:p>
            <a:pPr marL="457200" lvl="1" indent="-457200" algn="l">
              <a:buFont typeface="Wingdings" panose="05000000000000000000" pitchFamily="2" charset="2"/>
              <a:buChar char="ü"/>
            </a:pPr>
            <a:r>
              <a:rPr lang="en-US" sz="17600" dirty="0"/>
              <a:t>Warranty, training, support</a:t>
            </a:r>
          </a:p>
          <a:p>
            <a:pPr marL="457200" lvl="1" indent="-457200" algn="l">
              <a:buFont typeface="Wingdings" panose="05000000000000000000" pitchFamily="2" charset="2"/>
              <a:buChar char="ü"/>
            </a:pPr>
            <a:r>
              <a:rPr lang="en-US" sz="17600" dirty="0"/>
              <a:t>Who are the vendors that can provide the goods or service?  Provide email if available.</a:t>
            </a:r>
          </a:p>
          <a:p>
            <a:pPr marL="457200" lvl="1" indent="-457200" algn="l">
              <a:buFont typeface="Wingdings" panose="05000000000000000000" pitchFamily="2" charset="2"/>
              <a:buChar char="ü"/>
            </a:pPr>
            <a:r>
              <a:rPr lang="en-US" sz="17600" dirty="0"/>
              <a:t>What evaluation factors need to be considered?</a:t>
            </a:r>
          </a:p>
          <a:p>
            <a:pPr marL="457200" lvl="1" indent="-457200" algn="l">
              <a:buFont typeface="Wingdings" panose="05000000000000000000" pitchFamily="2" charset="2"/>
              <a:buChar char="ü"/>
            </a:pPr>
            <a:r>
              <a:rPr lang="en-US" sz="17600" dirty="0"/>
              <a:t>Will there be any changes to the facility or anything related to the facility that will need to be considered?</a:t>
            </a:r>
          </a:p>
          <a:p>
            <a:pPr marL="1402095" lvl="4" indent="-274320" algn="l">
              <a:buFont typeface="Calibri" panose="020F0502020204030204" pitchFamily="34" charset="0"/>
              <a:buChar char="*"/>
            </a:pPr>
            <a:r>
              <a:rPr lang="en-US" sz="11200" dirty="0"/>
              <a:t>Get Facilities and Construction involved early on.</a:t>
            </a:r>
          </a:p>
          <a:p>
            <a:pPr algn="l"/>
            <a:endParaRPr lang="en-US" sz="8000" dirty="0"/>
          </a:p>
          <a:p>
            <a:pPr algn="l"/>
            <a:endParaRPr lang="en-US" sz="2000" dirty="0"/>
          </a:p>
          <a:p>
            <a:pPr algn="l"/>
            <a:endParaRPr lang="en-US" sz="2000" dirty="0"/>
          </a:p>
          <a:p>
            <a:pPr algn="l"/>
            <a:endParaRPr lang="en-US" sz="2000" dirty="0"/>
          </a:p>
          <a:p>
            <a:pPr algn="l"/>
            <a:r>
              <a:rPr lang="en-US" sz="2000" dirty="0"/>
              <a:t>                  		</a:t>
            </a:r>
            <a:r>
              <a:rPr lang="en-US" sz="2640" dirty="0"/>
              <a:t>	</a:t>
            </a:r>
          </a:p>
        </p:txBody>
      </p:sp>
      <p:pic>
        <p:nvPicPr>
          <p:cNvPr id="5" name="Picture 4">
            <a:extLst>
              <a:ext uri="{FF2B5EF4-FFF2-40B4-BE49-F238E27FC236}">
                <a16:creationId xmlns:a16="http://schemas.microsoft.com/office/drawing/2014/main" id="{20E99745-20C0-4BE1-B8BF-413A79399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6640" y="1029157"/>
            <a:ext cx="6631093" cy="1823551"/>
          </a:xfrm>
          <a:prstGeom prst="rect">
            <a:avLst/>
          </a:prstGeom>
        </p:spPr>
      </p:pic>
    </p:spTree>
    <p:extLst>
      <p:ext uri="{BB962C8B-B14F-4D97-AF65-F5344CB8AC3E}">
        <p14:creationId xmlns:p14="http://schemas.microsoft.com/office/powerpoint/2010/main" val="2086698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E08A9-FE95-4F2C-A305-E87FA6C77632}"/>
              </a:ext>
            </a:extLst>
          </p:cNvPr>
          <p:cNvSpPr>
            <a:spLocks noGrp="1"/>
          </p:cNvSpPr>
          <p:nvPr>
            <p:ph type="ctrTitle"/>
          </p:nvPr>
        </p:nvSpPr>
        <p:spPr>
          <a:xfrm>
            <a:off x="1384083" y="804859"/>
            <a:ext cx="7990840" cy="2272145"/>
          </a:xfrm>
        </p:spPr>
        <p:txBody>
          <a:bodyPr anchor="ctr">
            <a:normAutofit/>
          </a:bodyPr>
          <a:lstStyle/>
          <a:p>
            <a:r>
              <a:rPr lang="en-US" u="sng" dirty="0">
                <a:solidFill>
                  <a:schemeClr val="accent1">
                    <a:lumMod val="75000"/>
                  </a:schemeClr>
                </a:solidFill>
                <a:latin typeface="Arial Narrow" panose="020B0606020202030204" pitchFamily="34" charset="0"/>
              </a:rPr>
              <a:t>Plan Ahead!</a:t>
            </a:r>
          </a:p>
        </p:txBody>
      </p:sp>
      <p:sp>
        <p:nvSpPr>
          <p:cNvPr id="3" name="Subtitle 2">
            <a:extLst>
              <a:ext uri="{FF2B5EF4-FFF2-40B4-BE49-F238E27FC236}">
                <a16:creationId xmlns:a16="http://schemas.microsoft.com/office/drawing/2014/main" id="{2B9BB061-FB59-4FD9-9D7A-97D11267E42F}"/>
              </a:ext>
            </a:extLst>
          </p:cNvPr>
          <p:cNvSpPr>
            <a:spLocks noGrp="1"/>
          </p:cNvSpPr>
          <p:nvPr>
            <p:ph type="subTitle" idx="1"/>
          </p:nvPr>
        </p:nvSpPr>
        <p:spPr>
          <a:xfrm>
            <a:off x="1438580" y="2978727"/>
            <a:ext cx="14592370" cy="7141040"/>
          </a:xfrm>
        </p:spPr>
        <p:txBody>
          <a:bodyPr numCol="1">
            <a:normAutofit/>
          </a:bodyPr>
          <a:lstStyle/>
          <a:p>
            <a:pPr algn="l"/>
            <a:r>
              <a:rPr lang="en-US" sz="4400" dirty="0"/>
              <a:t>                   </a:t>
            </a:r>
          </a:p>
          <a:p>
            <a:pPr algn="l"/>
            <a:endParaRPr lang="en-US" sz="4400" dirty="0"/>
          </a:p>
          <a:p>
            <a:pPr algn="l"/>
            <a:endParaRPr lang="en-US" sz="4400" dirty="0"/>
          </a:p>
          <a:p>
            <a:pPr algn="l"/>
            <a:endParaRPr lang="en-US" sz="4400" dirty="0"/>
          </a:p>
          <a:p>
            <a:pPr algn="l"/>
            <a:endParaRPr lang="en-US" sz="4400" dirty="0"/>
          </a:p>
          <a:p>
            <a:pPr algn="l"/>
            <a:endParaRPr lang="en-US" sz="2000" dirty="0"/>
          </a:p>
          <a:p>
            <a:pPr algn="l"/>
            <a:r>
              <a:rPr lang="en-US" sz="2000" dirty="0"/>
              <a:t>                  		</a:t>
            </a:r>
            <a:r>
              <a:rPr lang="en-US" sz="2640" dirty="0"/>
              <a:t>	</a:t>
            </a:r>
          </a:p>
        </p:txBody>
      </p:sp>
      <p:pic>
        <p:nvPicPr>
          <p:cNvPr id="5" name="Picture 4">
            <a:extLst>
              <a:ext uri="{FF2B5EF4-FFF2-40B4-BE49-F238E27FC236}">
                <a16:creationId xmlns:a16="http://schemas.microsoft.com/office/drawing/2014/main" id="{20E99745-20C0-4BE1-B8BF-413A79399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6640" y="1029157"/>
            <a:ext cx="6631093" cy="1823551"/>
          </a:xfrm>
          <a:prstGeom prst="rect">
            <a:avLst/>
          </a:prstGeom>
        </p:spPr>
      </p:pic>
      <p:pic>
        <p:nvPicPr>
          <p:cNvPr id="4" name="Picture 3">
            <a:extLst>
              <a:ext uri="{FF2B5EF4-FFF2-40B4-BE49-F238E27FC236}">
                <a16:creationId xmlns:a16="http://schemas.microsoft.com/office/drawing/2014/main" id="{2B830D5E-F8F0-4AF4-8358-6BD9B8B2AFE2}"/>
              </a:ext>
            </a:extLst>
          </p:cNvPr>
          <p:cNvPicPr>
            <a:picLocks noChangeAspect="1"/>
          </p:cNvPicPr>
          <p:nvPr/>
        </p:nvPicPr>
        <p:blipFill>
          <a:blip r:embed="rId3"/>
          <a:stretch>
            <a:fillRect/>
          </a:stretch>
        </p:blipFill>
        <p:spPr>
          <a:xfrm>
            <a:off x="6169947" y="3203023"/>
            <a:ext cx="5869653" cy="6200437"/>
          </a:xfrm>
          <a:prstGeom prst="rect">
            <a:avLst/>
          </a:prstGeom>
        </p:spPr>
      </p:pic>
    </p:spTree>
    <p:extLst>
      <p:ext uri="{BB962C8B-B14F-4D97-AF65-F5344CB8AC3E}">
        <p14:creationId xmlns:p14="http://schemas.microsoft.com/office/powerpoint/2010/main" val="427057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E08A9-FE95-4F2C-A305-E87FA6C77632}"/>
              </a:ext>
            </a:extLst>
          </p:cNvPr>
          <p:cNvSpPr>
            <a:spLocks noGrp="1"/>
          </p:cNvSpPr>
          <p:nvPr>
            <p:ph type="ctrTitle"/>
          </p:nvPr>
        </p:nvSpPr>
        <p:spPr>
          <a:xfrm>
            <a:off x="949960" y="804859"/>
            <a:ext cx="7990840" cy="2272145"/>
          </a:xfrm>
        </p:spPr>
        <p:txBody>
          <a:bodyPr anchor="ctr">
            <a:normAutofit/>
          </a:bodyPr>
          <a:lstStyle/>
          <a:p>
            <a:r>
              <a:rPr lang="en-US" sz="6700" u="sng" dirty="0">
                <a:solidFill>
                  <a:schemeClr val="accent1">
                    <a:lumMod val="75000"/>
                  </a:schemeClr>
                </a:solidFill>
                <a:latin typeface="Arial Narrow" panose="020B0606020202030204" pitchFamily="34" charset="0"/>
              </a:rPr>
              <a:t>Specification Resources</a:t>
            </a:r>
            <a:endParaRPr lang="en-US" u="sng" dirty="0">
              <a:solidFill>
                <a:schemeClr val="accent1">
                  <a:lumMod val="75000"/>
                </a:schemeClr>
              </a:solidFill>
              <a:latin typeface="Arial Narrow" panose="020B0606020202030204" pitchFamily="34" charset="0"/>
            </a:endParaRPr>
          </a:p>
        </p:txBody>
      </p:sp>
      <p:sp>
        <p:nvSpPr>
          <p:cNvPr id="3" name="Subtitle 2">
            <a:extLst>
              <a:ext uri="{FF2B5EF4-FFF2-40B4-BE49-F238E27FC236}">
                <a16:creationId xmlns:a16="http://schemas.microsoft.com/office/drawing/2014/main" id="{2B9BB061-FB59-4FD9-9D7A-97D11267E42F}"/>
              </a:ext>
            </a:extLst>
          </p:cNvPr>
          <p:cNvSpPr>
            <a:spLocks noGrp="1"/>
          </p:cNvSpPr>
          <p:nvPr>
            <p:ph type="subTitle" idx="1"/>
          </p:nvPr>
        </p:nvSpPr>
        <p:spPr>
          <a:xfrm>
            <a:off x="1438580" y="2978727"/>
            <a:ext cx="14592370" cy="7141040"/>
          </a:xfrm>
        </p:spPr>
        <p:txBody>
          <a:bodyPr numCol="1">
            <a:normAutofit fontScale="92500" lnSpcReduction="10000"/>
          </a:bodyPr>
          <a:lstStyle/>
          <a:p>
            <a:pPr marL="350838" lvl="1" algn="l">
              <a:buFont typeface="Wingdings" panose="05000000000000000000" pitchFamily="2" charset="2"/>
              <a:buChar char="Ø"/>
            </a:pPr>
            <a:r>
              <a:rPr lang="en-US" sz="5200" dirty="0"/>
              <a:t>Need help writing your technical specifications?</a:t>
            </a:r>
          </a:p>
          <a:p>
            <a:pPr marL="914400" lvl="2" indent="-457200" algn="l">
              <a:buFont typeface="Wingdings" panose="05000000000000000000" pitchFamily="2" charset="2"/>
              <a:buChar char="ü"/>
            </a:pPr>
            <a:r>
              <a:rPr lang="en-US" sz="4000" dirty="0" err="1"/>
              <a:t>OpenGov</a:t>
            </a:r>
            <a:r>
              <a:rPr lang="en-US" sz="4000" dirty="0"/>
              <a:t> – Access to specifications from other agencies who use </a:t>
            </a:r>
          </a:p>
          <a:p>
            <a:pPr marL="914400" lvl="2" indent="-457200" algn="l">
              <a:buFont typeface="Wingdings" panose="05000000000000000000" pitchFamily="2" charset="2"/>
              <a:buChar char="ü"/>
            </a:pPr>
            <a:r>
              <a:rPr lang="en-US" sz="4000" dirty="0"/>
              <a:t>Contact Purchasing for great specification resources</a:t>
            </a:r>
          </a:p>
          <a:p>
            <a:pPr marL="914400" lvl="2" indent="-457200" algn="l">
              <a:buFont typeface="Wingdings" panose="05000000000000000000" pitchFamily="2" charset="2"/>
              <a:buChar char="ü"/>
            </a:pPr>
            <a:r>
              <a:rPr lang="en-US" sz="4000" dirty="0"/>
              <a:t>Contact other agencies that have purchased the same item or service</a:t>
            </a:r>
          </a:p>
          <a:p>
            <a:pPr marL="1645920" indent="-571500" algn="l">
              <a:buFont typeface="Calibri" panose="020F0502020204030204" pitchFamily="34" charset="0"/>
              <a:buChar char="*"/>
            </a:pPr>
            <a:r>
              <a:rPr lang="en-US" sz="4000" dirty="0"/>
              <a:t>The earlier that you involve Purchasing in the process, the less likely you’ll be to encounter delays.</a:t>
            </a:r>
          </a:p>
          <a:p>
            <a:pPr algn="l"/>
            <a:endParaRPr lang="en-US" sz="3500" dirty="0"/>
          </a:p>
          <a:p>
            <a:pPr algn="l"/>
            <a:endParaRPr lang="en-US" sz="4400" dirty="0"/>
          </a:p>
          <a:p>
            <a:pPr algn="l"/>
            <a:endParaRPr lang="en-US" sz="2000" dirty="0"/>
          </a:p>
          <a:p>
            <a:pPr algn="l"/>
            <a:endParaRPr lang="en-US" sz="2000" dirty="0"/>
          </a:p>
          <a:p>
            <a:pPr algn="l"/>
            <a:endParaRPr lang="en-US" sz="2000" dirty="0"/>
          </a:p>
          <a:p>
            <a:pPr algn="l"/>
            <a:endParaRPr lang="en-US" sz="2000" dirty="0"/>
          </a:p>
          <a:p>
            <a:pPr algn="l"/>
            <a:r>
              <a:rPr lang="en-US" sz="2000" dirty="0"/>
              <a:t>                  		</a:t>
            </a:r>
            <a:r>
              <a:rPr lang="en-US" sz="2640" dirty="0"/>
              <a:t>	</a:t>
            </a:r>
          </a:p>
        </p:txBody>
      </p:sp>
      <p:pic>
        <p:nvPicPr>
          <p:cNvPr id="5" name="Picture 4">
            <a:extLst>
              <a:ext uri="{FF2B5EF4-FFF2-40B4-BE49-F238E27FC236}">
                <a16:creationId xmlns:a16="http://schemas.microsoft.com/office/drawing/2014/main" id="{20E99745-20C0-4BE1-B8BF-413A79399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6640" y="1029157"/>
            <a:ext cx="6631093" cy="1823551"/>
          </a:xfrm>
          <a:prstGeom prst="rect">
            <a:avLst/>
          </a:prstGeom>
        </p:spPr>
      </p:pic>
      <p:pic>
        <p:nvPicPr>
          <p:cNvPr id="4" name="Picture 3">
            <a:extLst>
              <a:ext uri="{FF2B5EF4-FFF2-40B4-BE49-F238E27FC236}">
                <a16:creationId xmlns:a16="http://schemas.microsoft.com/office/drawing/2014/main" id="{B7DB3E21-F309-4A58-8877-58E4CF0CB09E}"/>
              </a:ext>
            </a:extLst>
          </p:cNvPr>
          <p:cNvPicPr>
            <a:picLocks noChangeAspect="1"/>
          </p:cNvPicPr>
          <p:nvPr/>
        </p:nvPicPr>
        <p:blipFill>
          <a:blip r:embed="rId3"/>
          <a:stretch>
            <a:fillRect/>
          </a:stretch>
        </p:blipFill>
        <p:spPr>
          <a:xfrm>
            <a:off x="10829290" y="6229270"/>
            <a:ext cx="3343910" cy="3519905"/>
          </a:xfrm>
          <a:prstGeom prst="rect">
            <a:avLst/>
          </a:prstGeom>
        </p:spPr>
      </p:pic>
    </p:spTree>
    <p:extLst>
      <p:ext uri="{BB962C8B-B14F-4D97-AF65-F5344CB8AC3E}">
        <p14:creationId xmlns:p14="http://schemas.microsoft.com/office/powerpoint/2010/main" val="4152592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E08A9-FE95-4F2C-A305-E87FA6C77632}"/>
              </a:ext>
            </a:extLst>
          </p:cNvPr>
          <p:cNvSpPr>
            <a:spLocks noGrp="1"/>
          </p:cNvSpPr>
          <p:nvPr>
            <p:ph type="ctrTitle"/>
          </p:nvPr>
        </p:nvSpPr>
        <p:spPr>
          <a:xfrm>
            <a:off x="743925" y="1029157"/>
            <a:ext cx="7990840" cy="2272145"/>
          </a:xfrm>
        </p:spPr>
        <p:txBody>
          <a:bodyPr anchor="ctr">
            <a:normAutofit/>
          </a:bodyPr>
          <a:lstStyle/>
          <a:p>
            <a:r>
              <a:rPr lang="en-US" sz="6000" u="sng" dirty="0">
                <a:solidFill>
                  <a:schemeClr val="accent1">
                    <a:lumMod val="75000"/>
                  </a:schemeClr>
                </a:solidFill>
                <a:latin typeface="Arial Narrow" panose="020B0606020202030204" pitchFamily="34" charset="0"/>
              </a:rPr>
              <a:t>We’re here to help!</a:t>
            </a:r>
          </a:p>
        </p:txBody>
      </p:sp>
      <p:sp>
        <p:nvSpPr>
          <p:cNvPr id="3" name="Subtitle 2">
            <a:extLst>
              <a:ext uri="{FF2B5EF4-FFF2-40B4-BE49-F238E27FC236}">
                <a16:creationId xmlns:a16="http://schemas.microsoft.com/office/drawing/2014/main" id="{2B9BB061-FB59-4FD9-9D7A-97D11267E42F}"/>
              </a:ext>
            </a:extLst>
          </p:cNvPr>
          <p:cNvSpPr>
            <a:spLocks noGrp="1"/>
          </p:cNvSpPr>
          <p:nvPr>
            <p:ph type="subTitle" idx="1"/>
          </p:nvPr>
        </p:nvSpPr>
        <p:spPr>
          <a:xfrm>
            <a:off x="1438580" y="2978727"/>
            <a:ext cx="14592370" cy="6567055"/>
          </a:xfrm>
        </p:spPr>
        <p:txBody>
          <a:bodyPr numCol="1">
            <a:normAutofit/>
          </a:bodyPr>
          <a:lstStyle/>
          <a:p>
            <a:pPr algn="l"/>
            <a:endParaRPr lang="en-US" sz="2000" dirty="0"/>
          </a:p>
          <a:p>
            <a:pPr algn="l"/>
            <a:endParaRPr lang="en-US" sz="2000" dirty="0"/>
          </a:p>
          <a:p>
            <a:pPr algn="l"/>
            <a:endParaRPr lang="en-US" sz="2000" dirty="0"/>
          </a:p>
          <a:p>
            <a:pPr algn="l"/>
            <a:endParaRPr lang="en-US" sz="2000" dirty="0"/>
          </a:p>
          <a:p>
            <a:pPr algn="l"/>
            <a:r>
              <a:rPr lang="en-US" sz="2000" dirty="0"/>
              <a:t>                  		</a:t>
            </a:r>
            <a:r>
              <a:rPr lang="en-US" sz="2640" dirty="0"/>
              <a:t>	</a:t>
            </a:r>
          </a:p>
        </p:txBody>
      </p:sp>
      <p:pic>
        <p:nvPicPr>
          <p:cNvPr id="5" name="Picture 4">
            <a:extLst>
              <a:ext uri="{FF2B5EF4-FFF2-40B4-BE49-F238E27FC236}">
                <a16:creationId xmlns:a16="http://schemas.microsoft.com/office/drawing/2014/main" id="{20E99745-20C0-4BE1-B8BF-413A79399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6640" y="1029157"/>
            <a:ext cx="6631093" cy="1823551"/>
          </a:xfrm>
          <a:prstGeom prst="rect">
            <a:avLst/>
          </a:prstGeom>
        </p:spPr>
      </p:pic>
      <p:pic>
        <p:nvPicPr>
          <p:cNvPr id="4" name="Picture 3">
            <a:extLst>
              <a:ext uri="{FF2B5EF4-FFF2-40B4-BE49-F238E27FC236}">
                <a16:creationId xmlns:a16="http://schemas.microsoft.com/office/drawing/2014/main" id="{906EBB44-7E2B-42BC-8DC2-614FAB401E63}"/>
              </a:ext>
            </a:extLst>
          </p:cNvPr>
          <p:cNvPicPr>
            <a:picLocks noChangeAspect="1"/>
          </p:cNvPicPr>
          <p:nvPr/>
        </p:nvPicPr>
        <p:blipFill>
          <a:blip r:embed="rId3"/>
          <a:stretch>
            <a:fillRect/>
          </a:stretch>
        </p:blipFill>
        <p:spPr>
          <a:xfrm>
            <a:off x="4438650" y="3301302"/>
            <a:ext cx="8153400" cy="5727941"/>
          </a:xfrm>
          <a:prstGeom prst="rect">
            <a:avLst/>
          </a:prstGeom>
        </p:spPr>
      </p:pic>
    </p:spTree>
    <p:extLst>
      <p:ext uri="{BB962C8B-B14F-4D97-AF65-F5344CB8AC3E}">
        <p14:creationId xmlns:p14="http://schemas.microsoft.com/office/powerpoint/2010/main" val="1930276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92AA-F1C3-4791-8B9A-A7B5C6F727F1}"/>
              </a:ext>
            </a:extLst>
          </p:cNvPr>
          <p:cNvSpPr>
            <a:spLocks noGrp="1"/>
          </p:cNvSpPr>
          <p:nvPr>
            <p:ph type="title"/>
          </p:nvPr>
        </p:nvSpPr>
        <p:spPr/>
        <p:txBody>
          <a:bodyPr/>
          <a:lstStyle/>
          <a:p>
            <a:r>
              <a:rPr lang="en-US" u="sng" dirty="0">
                <a:solidFill>
                  <a:schemeClr val="accent1">
                    <a:lumMod val="75000"/>
                  </a:schemeClr>
                </a:solidFill>
                <a:latin typeface="Arial Narrow" panose="020B0606020202030204" pitchFamily="34" charset="0"/>
              </a:rPr>
              <a:t>Why do we award to the low bidder?</a:t>
            </a:r>
          </a:p>
        </p:txBody>
      </p:sp>
      <p:sp>
        <p:nvSpPr>
          <p:cNvPr id="3" name="Content Placeholder 2">
            <a:extLst>
              <a:ext uri="{FF2B5EF4-FFF2-40B4-BE49-F238E27FC236}">
                <a16:creationId xmlns:a16="http://schemas.microsoft.com/office/drawing/2014/main" id="{24990234-5BC2-4E3E-89E5-BFE2809BA889}"/>
              </a:ext>
            </a:extLst>
          </p:cNvPr>
          <p:cNvSpPr>
            <a:spLocks noGrp="1"/>
          </p:cNvSpPr>
          <p:nvPr>
            <p:ph idx="1"/>
          </p:nvPr>
        </p:nvSpPr>
        <p:spPr/>
        <p:txBody>
          <a:bodyPr>
            <a:normAutofit/>
          </a:bodyPr>
          <a:lstStyle/>
          <a:p>
            <a:pPr marL="182880" lvl="0" indent="-182880" defTabSz="914400">
              <a:lnSpc>
                <a:spcPct val="100000"/>
              </a:lnSpc>
              <a:spcBef>
                <a:spcPts val="900"/>
              </a:spcBef>
              <a:buClr>
                <a:prstClr val="black">
                  <a:lumMod val="85000"/>
                  <a:lumOff val="15000"/>
                </a:prstClr>
              </a:buClr>
              <a:buFont typeface="Wingdings" panose="05000000000000000000" pitchFamily="2" charset="2"/>
              <a:buChar char="Ø"/>
            </a:pPr>
            <a:r>
              <a:rPr lang="en-US" sz="4000" dirty="0">
                <a:solidFill>
                  <a:prstClr val="black"/>
                </a:solidFill>
                <a:latin typeface="Calibri" panose="020F0502020204030204" pitchFamily="34" charset="0"/>
                <a:cs typeface="Calibri" panose="020F0502020204030204" pitchFamily="34" charset="0"/>
              </a:rPr>
              <a:t>We don’t!  Per statute, in determining to whom to award a contract, the District shall consider the following evaluation criteria:</a:t>
            </a:r>
          </a:p>
          <a:p>
            <a:pPr marL="457200" lvl="1" indent="-182880" defTabSz="914400">
              <a:lnSpc>
                <a:spcPct val="100000"/>
              </a:lnSpc>
              <a:spcBef>
                <a:spcPts val="500"/>
              </a:spcBef>
              <a:buClr>
                <a:prstClr val="black">
                  <a:lumMod val="85000"/>
                  <a:lumOff val="15000"/>
                </a:prstClr>
              </a:buClr>
              <a:buFont typeface="Wingdings" panose="05000000000000000000" pitchFamily="2" charset="2"/>
              <a:buChar char="ü"/>
            </a:pPr>
            <a:r>
              <a:rPr lang="en-US" sz="4000" dirty="0">
                <a:solidFill>
                  <a:prstClr val="black"/>
                </a:solidFill>
                <a:latin typeface="Calibri" panose="020F0502020204030204" pitchFamily="34" charset="0"/>
                <a:cs typeface="Calibri" panose="020F0502020204030204" pitchFamily="34" charset="0"/>
              </a:rPr>
              <a:t>The purchase price;</a:t>
            </a:r>
          </a:p>
          <a:p>
            <a:pPr marL="457200" lvl="1" indent="-182880" defTabSz="914400">
              <a:lnSpc>
                <a:spcPct val="100000"/>
              </a:lnSpc>
              <a:spcBef>
                <a:spcPts val="500"/>
              </a:spcBef>
              <a:buClr>
                <a:prstClr val="black">
                  <a:lumMod val="85000"/>
                  <a:lumOff val="15000"/>
                </a:prstClr>
              </a:buClr>
              <a:buFont typeface="Wingdings" panose="05000000000000000000" pitchFamily="2" charset="2"/>
              <a:buChar char="ü"/>
            </a:pPr>
            <a:r>
              <a:rPr lang="en-US" sz="4000" dirty="0">
                <a:solidFill>
                  <a:prstClr val="black"/>
                </a:solidFill>
                <a:latin typeface="Calibri" panose="020F0502020204030204" pitchFamily="34" charset="0"/>
                <a:cs typeface="Calibri" panose="020F0502020204030204" pitchFamily="34" charset="0"/>
              </a:rPr>
              <a:t>The reputation of the vendor and the vendor’s goods or services;</a:t>
            </a:r>
          </a:p>
          <a:p>
            <a:pPr marL="457200" lvl="1" indent="-182880" defTabSz="914400">
              <a:lnSpc>
                <a:spcPct val="100000"/>
              </a:lnSpc>
              <a:spcBef>
                <a:spcPts val="500"/>
              </a:spcBef>
              <a:buClr>
                <a:prstClr val="black">
                  <a:lumMod val="85000"/>
                  <a:lumOff val="15000"/>
                </a:prstClr>
              </a:buClr>
              <a:buFont typeface="Wingdings" panose="05000000000000000000" pitchFamily="2" charset="2"/>
              <a:buChar char="ü"/>
            </a:pPr>
            <a:r>
              <a:rPr lang="en-US" sz="4000" dirty="0">
                <a:solidFill>
                  <a:prstClr val="black"/>
                </a:solidFill>
                <a:latin typeface="Calibri" panose="020F0502020204030204" pitchFamily="34" charset="0"/>
                <a:cs typeface="Calibri" panose="020F0502020204030204" pitchFamily="34" charset="0"/>
              </a:rPr>
              <a:t>The quality of the vendor’s goods or services</a:t>
            </a:r>
          </a:p>
          <a:p>
            <a:pPr marL="457200" lvl="1" indent="-182880" defTabSz="914400">
              <a:lnSpc>
                <a:spcPct val="100000"/>
              </a:lnSpc>
              <a:spcBef>
                <a:spcPts val="500"/>
              </a:spcBef>
              <a:buClr>
                <a:prstClr val="black">
                  <a:lumMod val="85000"/>
                  <a:lumOff val="15000"/>
                </a:prstClr>
              </a:buClr>
              <a:buFont typeface="Wingdings" panose="05000000000000000000" pitchFamily="2" charset="2"/>
              <a:buChar char="ü"/>
            </a:pPr>
            <a:r>
              <a:rPr lang="en-US" sz="4000" dirty="0">
                <a:solidFill>
                  <a:prstClr val="black"/>
                </a:solidFill>
                <a:latin typeface="Calibri" panose="020F0502020204030204" pitchFamily="34" charset="0"/>
                <a:cs typeface="Calibri" panose="020F0502020204030204" pitchFamily="34" charset="0"/>
              </a:rPr>
              <a:t>The extent to which the goods or services meet the District’s needs;</a:t>
            </a:r>
          </a:p>
          <a:p>
            <a:pPr marL="457200" lvl="1" indent="-182880" defTabSz="914400">
              <a:lnSpc>
                <a:spcPct val="100000"/>
              </a:lnSpc>
              <a:spcBef>
                <a:spcPts val="500"/>
              </a:spcBef>
              <a:buClr>
                <a:prstClr val="black">
                  <a:lumMod val="85000"/>
                  <a:lumOff val="15000"/>
                </a:prstClr>
              </a:buClr>
              <a:buFont typeface="Wingdings" panose="05000000000000000000" pitchFamily="2" charset="2"/>
              <a:buChar char="ü"/>
            </a:pPr>
            <a:r>
              <a:rPr lang="en-US" sz="4000" dirty="0">
                <a:solidFill>
                  <a:prstClr val="black"/>
                </a:solidFill>
                <a:latin typeface="Calibri" panose="020F0502020204030204" pitchFamily="34" charset="0"/>
                <a:cs typeface="Calibri" panose="020F0502020204030204" pitchFamily="34" charset="0"/>
              </a:rPr>
              <a:t>The vendor’s past relationship with the District;</a:t>
            </a:r>
          </a:p>
          <a:p>
            <a:pPr marL="457200" lvl="1" indent="-182880" defTabSz="914400">
              <a:lnSpc>
                <a:spcPct val="100000"/>
              </a:lnSpc>
              <a:spcBef>
                <a:spcPts val="500"/>
              </a:spcBef>
              <a:buClr>
                <a:prstClr val="black">
                  <a:lumMod val="85000"/>
                  <a:lumOff val="15000"/>
                </a:prstClr>
              </a:buClr>
              <a:buFont typeface="Wingdings" panose="05000000000000000000" pitchFamily="2" charset="2"/>
              <a:buChar char="ü"/>
            </a:pPr>
            <a:r>
              <a:rPr lang="en-US" sz="4000" dirty="0">
                <a:solidFill>
                  <a:prstClr val="black"/>
                </a:solidFill>
                <a:latin typeface="Calibri" panose="020F0502020204030204" pitchFamily="34" charset="0"/>
                <a:cs typeface="Calibri" panose="020F0502020204030204" pitchFamily="34" charset="0"/>
              </a:rPr>
              <a:t>The impact on the ability of the District to comply with laws and rules relating to historically underutilized businesses;</a:t>
            </a:r>
          </a:p>
        </p:txBody>
      </p:sp>
      <p:sp>
        <p:nvSpPr>
          <p:cNvPr id="4" name="Slide Number Placeholder 3">
            <a:extLst>
              <a:ext uri="{FF2B5EF4-FFF2-40B4-BE49-F238E27FC236}">
                <a16:creationId xmlns:a16="http://schemas.microsoft.com/office/drawing/2014/main" id="{71B923EA-4232-4097-BE79-353863E246DF}"/>
              </a:ext>
            </a:extLst>
          </p:cNvPr>
          <p:cNvSpPr>
            <a:spLocks noGrp="1"/>
          </p:cNvSpPr>
          <p:nvPr>
            <p:ph type="sldNum" sz="quarter" idx="12"/>
          </p:nvPr>
        </p:nvSpPr>
        <p:spPr/>
        <p:txBody>
          <a:bodyPr/>
          <a:lstStyle/>
          <a:p>
            <a:fld id="{7CEDE5B2-C1C1-4D63-AA9D-CC4846151D04}" type="slidenum">
              <a:rPr lang="en-US" smtClean="0"/>
              <a:t>25</a:t>
            </a:fld>
            <a:endParaRPr lang="en-US"/>
          </a:p>
        </p:txBody>
      </p:sp>
    </p:spTree>
    <p:extLst>
      <p:ext uri="{BB962C8B-B14F-4D97-AF65-F5344CB8AC3E}">
        <p14:creationId xmlns:p14="http://schemas.microsoft.com/office/powerpoint/2010/main" val="800018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49298-5A19-470D-B3D9-1CB4DB4AEFF9}"/>
              </a:ext>
            </a:extLst>
          </p:cNvPr>
          <p:cNvSpPr>
            <a:spLocks noGrp="1"/>
          </p:cNvSpPr>
          <p:nvPr>
            <p:ph type="title"/>
          </p:nvPr>
        </p:nvSpPr>
        <p:spPr/>
        <p:txBody>
          <a:bodyPr/>
          <a:lstStyle/>
          <a:p>
            <a:r>
              <a:rPr lang="en-US" u="sng" dirty="0">
                <a:solidFill>
                  <a:schemeClr val="accent1">
                    <a:lumMod val="75000"/>
                  </a:schemeClr>
                </a:solidFill>
                <a:latin typeface="Arial Narrow" panose="020B0606020202030204" pitchFamily="34" charset="0"/>
              </a:rPr>
              <a:t>Evaluation Criteria, cont.</a:t>
            </a:r>
          </a:p>
        </p:txBody>
      </p:sp>
      <p:sp>
        <p:nvSpPr>
          <p:cNvPr id="3" name="Content Placeholder 2">
            <a:extLst>
              <a:ext uri="{FF2B5EF4-FFF2-40B4-BE49-F238E27FC236}">
                <a16:creationId xmlns:a16="http://schemas.microsoft.com/office/drawing/2014/main" id="{5151F2EE-D1B0-4F56-ACD9-AD6579E26420}"/>
              </a:ext>
            </a:extLst>
          </p:cNvPr>
          <p:cNvSpPr>
            <a:spLocks noGrp="1"/>
          </p:cNvSpPr>
          <p:nvPr>
            <p:ph idx="1"/>
          </p:nvPr>
        </p:nvSpPr>
        <p:spPr>
          <a:xfrm>
            <a:off x="1229360" y="2677583"/>
            <a:ext cx="15422880" cy="6645063"/>
          </a:xfrm>
        </p:spPr>
        <p:txBody>
          <a:bodyPr>
            <a:noAutofit/>
          </a:bodyPr>
          <a:lstStyle/>
          <a:p>
            <a:pPr marL="457200" lvl="1" indent="-182880" defTabSz="914400">
              <a:lnSpc>
                <a:spcPct val="120000"/>
              </a:lnSpc>
              <a:spcBef>
                <a:spcPts val="500"/>
              </a:spcBef>
              <a:buClr>
                <a:prstClr val="black">
                  <a:lumMod val="85000"/>
                  <a:lumOff val="15000"/>
                </a:prstClr>
              </a:buClr>
              <a:buFont typeface="Wingdings" panose="05000000000000000000" pitchFamily="2" charset="2"/>
              <a:buChar char="Ø"/>
            </a:pPr>
            <a:r>
              <a:rPr lang="en-US" sz="3200" dirty="0">
                <a:solidFill>
                  <a:prstClr val="black"/>
                </a:solidFill>
                <a:latin typeface="Calibri" panose="020F0502020204030204" pitchFamily="34" charset="0"/>
                <a:cs typeface="Calibri" panose="020F0502020204030204" pitchFamily="34" charset="0"/>
              </a:rPr>
              <a:t>The total long-term cost to the District to acquire the vendor’s goods or services; </a:t>
            </a:r>
          </a:p>
          <a:p>
            <a:pPr marL="457200" lvl="1" indent="-182880" defTabSz="914400">
              <a:lnSpc>
                <a:spcPct val="120000"/>
              </a:lnSpc>
              <a:spcBef>
                <a:spcPts val="500"/>
              </a:spcBef>
              <a:buClr>
                <a:prstClr val="black">
                  <a:lumMod val="85000"/>
                  <a:lumOff val="15000"/>
                </a:prstClr>
              </a:buClr>
              <a:buFont typeface="Wingdings" panose="05000000000000000000" pitchFamily="2" charset="2"/>
              <a:buChar char="Ø"/>
            </a:pPr>
            <a:r>
              <a:rPr lang="en-US" sz="3200" dirty="0">
                <a:solidFill>
                  <a:prstClr val="black"/>
                </a:solidFill>
                <a:latin typeface="Calibri" panose="020F0502020204030204" pitchFamily="34" charset="0"/>
                <a:cs typeface="Calibri" panose="020F0502020204030204" pitchFamily="34" charset="0"/>
              </a:rPr>
              <a:t>for a contract for goods and services, other than goods and services related to telecommunications and information services, building construction and maintenance, or instructional materials, whether the vendor or the vendor’s ultimate parent company or majority owner:</a:t>
            </a:r>
          </a:p>
          <a:p>
            <a:pPr marL="731520" lvl="2" indent="-182880" defTabSz="914400">
              <a:lnSpc>
                <a:spcPct val="120000"/>
              </a:lnSpc>
              <a:spcBef>
                <a:spcPts val="500"/>
              </a:spcBef>
              <a:buClr>
                <a:prstClr val="black">
                  <a:lumMod val="85000"/>
                  <a:lumOff val="15000"/>
                </a:prstClr>
              </a:buClr>
              <a:buFont typeface="Wingdings" panose="05000000000000000000" pitchFamily="2" charset="2"/>
              <a:buChar char="ü"/>
            </a:pPr>
            <a:r>
              <a:rPr lang="en-US" sz="3200" dirty="0">
                <a:solidFill>
                  <a:prstClr val="black"/>
                </a:solidFill>
                <a:latin typeface="Calibri" panose="020F0502020204030204" pitchFamily="34" charset="0"/>
                <a:cs typeface="Calibri" panose="020F0502020204030204" pitchFamily="34" charset="0"/>
              </a:rPr>
              <a:t>has its principal place of business in this state; or</a:t>
            </a:r>
          </a:p>
          <a:p>
            <a:pPr marL="731520" lvl="2" indent="-182880" defTabSz="914400">
              <a:lnSpc>
                <a:spcPct val="120000"/>
              </a:lnSpc>
              <a:spcBef>
                <a:spcPts val="500"/>
              </a:spcBef>
              <a:buClr>
                <a:prstClr val="black">
                  <a:lumMod val="85000"/>
                  <a:lumOff val="15000"/>
                </a:prstClr>
              </a:buClr>
              <a:buFont typeface="Wingdings" panose="05000000000000000000" pitchFamily="2" charset="2"/>
              <a:buChar char="ü"/>
            </a:pPr>
            <a:r>
              <a:rPr lang="en-US" sz="3200" dirty="0">
                <a:solidFill>
                  <a:prstClr val="black"/>
                </a:solidFill>
                <a:latin typeface="Calibri" panose="020F0502020204030204" pitchFamily="34" charset="0"/>
                <a:cs typeface="Calibri" panose="020F0502020204030204" pitchFamily="34" charset="0"/>
              </a:rPr>
              <a:t>employs at least 500 persons in this state; and</a:t>
            </a:r>
          </a:p>
          <a:p>
            <a:pPr marL="457200" lvl="1" indent="-182880" defTabSz="914400">
              <a:lnSpc>
                <a:spcPct val="120000"/>
              </a:lnSpc>
              <a:spcBef>
                <a:spcPts val="500"/>
              </a:spcBef>
              <a:buClr>
                <a:prstClr val="black">
                  <a:lumMod val="85000"/>
                  <a:lumOff val="15000"/>
                </a:prstClr>
              </a:buClr>
              <a:buFont typeface="Wingdings" panose="05000000000000000000" pitchFamily="2" charset="2"/>
              <a:buChar char="Ø"/>
            </a:pPr>
            <a:r>
              <a:rPr lang="en-US" sz="3200" dirty="0">
                <a:solidFill>
                  <a:prstClr val="black"/>
                </a:solidFill>
                <a:latin typeface="Calibri" panose="020F0502020204030204" pitchFamily="34" charset="0"/>
                <a:cs typeface="Calibri" panose="020F0502020204030204" pitchFamily="34" charset="0"/>
              </a:rPr>
              <a:t>Any other relevant factor specifically listed in the request for bids or proposals*</a:t>
            </a:r>
          </a:p>
          <a:p>
            <a:pPr marL="457200" lvl="1" indent="-182880" defTabSz="914400">
              <a:lnSpc>
                <a:spcPct val="100000"/>
              </a:lnSpc>
              <a:spcBef>
                <a:spcPts val="0"/>
              </a:spcBef>
              <a:buClr>
                <a:prstClr val="black">
                  <a:lumMod val="85000"/>
                  <a:lumOff val="15000"/>
                </a:prstClr>
              </a:buClr>
              <a:buNone/>
            </a:pPr>
            <a:endParaRPr lang="en-US" sz="3200" dirty="0">
              <a:solidFill>
                <a:prstClr val="black"/>
              </a:solidFill>
              <a:latin typeface="Calibri" panose="020F0502020204030204" pitchFamily="34" charset="0"/>
              <a:cs typeface="Calibri" panose="020F0502020204030204" pitchFamily="34" charset="0"/>
            </a:endParaRPr>
          </a:p>
          <a:p>
            <a:pPr marL="457200" lvl="1" indent="-182880" algn="ctr" defTabSz="914400">
              <a:lnSpc>
                <a:spcPct val="100000"/>
              </a:lnSpc>
              <a:spcBef>
                <a:spcPts val="0"/>
              </a:spcBef>
              <a:buClr>
                <a:prstClr val="black">
                  <a:lumMod val="85000"/>
                  <a:lumOff val="15000"/>
                </a:prstClr>
              </a:buClr>
              <a:buNone/>
            </a:pPr>
            <a:r>
              <a:rPr lang="en-US" sz="3200" dirty="0">
                <a:solidFill>
                  <a:prstClr val="black"/>
                </a:solidFill>
                <a:latin typeface="Calibri" panose="020F0502020204030204" pitchFamily="34" charset="0"/>
                <a:cs typeface="Calibri" panose="020F0502020204030204" pitchFamily="34" charset="0"/>
              </a:rPr>
              <a:t>*</a:t>
            </a:r>
            <a:r>
              <a:rPr lang="en-US" sz="2400" dirty="0">
                <a:solidFill>
                  <a:prstClr val="black"/>
                </a:solidFill>
                <a:latin typeface="Calibri" panose="020F0502020204030204" pitchFamily="34" charset="0"/>
                <a:cs typeface="Calibri" panose="020F0502020204030204" pitchFamily="34" charset="0"/>
              </a:rPr>
              <a:t>You must be able to justify listing these factors and be able to justify your recommendation based on any of the criteria!</a:t>
            </a:r>
          </a:p>
        </p:txBody>
      </p:sp>
      <p:sp>
        <p:nvSpPr>
          <p:cNvPr id="4" name="Slide Number Placeholder 3">
            <a:extLst>
              <a:ext uri="{FF2B5EF4-FFF2-40B4-BE49-F238E27FC236}">
                <a16:creationId xmlns:a16="http://schemas.microsoft.com/office/drawing/2014/main" id="{C073E9A5-0254-4FB0-84B7-A2DFBA253D6D}"/>
              </a:ext>
            </a:extLst>
          </p:cNvPr>
          <p:cNvSpPr>
            <a:spLocks noGrp="1"/>
          </p:cNvSpPr>
          <p:nvPr>
            <p:ph type="sldNum" sz="quarter" idx="12"/>
          </p:nvPr>
        </p:nvSpPr>
        <p:spPr/>
        <p:txBody>
          <a:bodyPr/>
          <a:lstStyle/>
          <a:p>
            <a:fld id="{7CEDE5B2-C1C1-4D63-AA9D-CC4846151D04}" type="slidenum">
              <a:rPr lang="en-US" smtClean="0"/>
              <a:t>26</a:t>
            </a:fld>
            <a:endParaRPr lang="en-US"/>
          </a:p>
        </p:txBody>
      </p:sp>
    </p:spTree>
    <p:extLst>
      <p:ext uri="{BB962C8B-B14F-4D97-AF65-F5344CB8AC3E}">
        <p14:creationId xmlns:p14="http://schemas.microsoft.com/office/powerpoint/2010/main" val="3814031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F02CD-5F45-4A0E-B27A-8878EEE0E6FF}"/>
              </a:ext>
            </a:extLst>
          </p:cNvPr>
          <p:cNvSpPr>
            <a:spLocks noGrp="1"/>
          </p:cNvSpPr>
          <p:nvPr>
            <p:ph type="title"/>
          </p:nvPr>
        </p:nvSpPr>
        <p:spPr/>
        <p:txBody>
          <a:bodyPr/>
          <a:lstStyle/>
          <a:p>
            <a:r>
              <a:rPr lang="en-US" u="sng" dirty="0">
                <a:solidFill>
                  <a:schemeClr val="accent1">
                    <a:lumMod val="75000"/>
                  </a:schemeClr>
                </a:solidFill>
                <a:latin typeface="Arial Narrow" panose="020B0606020202030204" pitchFamily="34" charset="0"/>
              </a:rPr>
              <a:t>Cooperative Purchasing</a:t>
            </a:r>
          </a:p>
        </p:txBody>
      </p:sp>
      <p:sp>
        <p:nvSpPr>
          <p:cNvPr id="3" name="Content Placeholder 2">
            <a:extLst>
              <a:ext uri="{FF2B5EF4-FFF2-40B4-BE49-F238E27FC236}">
                <a16:creationId xmlns:a16="http://schemas.microsoft.com/office/drawing/2014/main" id="{6AA242AA-EC83-4B67-96CA-036C41C48BFB}"/>
              </a:ext>
            </a:extLst>
          </p:cNvPr>
          <p:cNvSpPr>
            <a:spLocks noGrp="1"/>
          </p:cNvSpPr>
          <p:nvPr>
            <p:ph idx="1"/>
          </p:nvPr>
        </p:nvSpPr>
        <p:spPr/>
        <p:txBody>
          <a:bodyPr>
            <a:normAutofit lnSpcReduction="10000"/>
          </a:bodyPr>
          <a:lstStyle/>
          <a:p>
            <a:pPr marL="182880" lvl="0" indent="-182880" defTabSz="914400">
              <a:lnSpc>
                <a:spcPct val="100000"/>
              </a:lnSpc>
              <a:spcBef>
                <a:spcPts val="900"/>
              </a:spcBef>
              <a:buClr>
                <a:prstClr val="black">
                  <a:lumMod val="85000"/>
                  <a:lumOff val="15000"/>
                </a:prstClr>
              </a:buClr>
              <a:buFont typeface="Garamond" pitchFamily="18" charset="0"/>
              <a:buChar char="◦"/>
            </a:pPr>
            <a:r>
              <a:rPr lang="en-US" sz="1800" dirty="0">
                <a:solidFill>
                  <a:prstClr val="black"/>
                </a:solidFill>
                <a:latin typeface="Calibri" panose="020F0502020204030204" pitchFamily="34" charset="0"/>
                <a:cs typeface="Calibri" panose="020F0502020204030204" pitchFamily="34" charset="0"/>
              </a:rPr>
              <a:t>The District participates in several cooperative purchasing programs that offer volume discounts for items commonly purchased by a number of public entities.  Links to the cooperatives are available here: </a:t>
            </a:r>
            <a:r>
              <a:rPr lang="en-US" sz="1800" dirty="0">
                <a:solidFill>
                  <a:prstClr val="black"/>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http://inside.collin.edu/purchasing/general_procedures.html#Cooperative</a:t>
            </a:r>
            <a:r>
              <a:rPr lang="en-US" sz="1800" dirty="0">
                <a:solidFill>
                  <a:prstClr val="black"/>
                </a:solidFill>
                <a:latin typeface="Calibri" panose="020F0502020204030204" pitchFamily="34" charset="0"/>
                <a:cs typeface="Calibri" panose="020F0502020204030204" pitchFamily="34" charset="0"/>
              </a:rPr>
              <a:t>. </a:t>
            </a:r>
          </a:p>
          <a:p>
            <a:pPr marL="182880" lvl="0" indent="-182880" defTabSz="914400">
              <a:lnSpc>
                <a:spcPct val="100000"/>
              </a:lnSpc>
              <a:spcBef>
                <a:spcPts val="900"/>
              </a:spcBef>
              <a:buClr>
                <a:prstClr val="black">
                  <a:lumMod val="85000"/>
                  <a:lumOff val="15000"/>
                </a:prstClr>
              </a:buClr>
              <a:buFont typeface="Garamond" pitchFamily="18" charset="0"/>
              <a:buChar char="◦"/>
            </a:pPr>
            <a:r>
              <a:rPr lang="en-US" sz="1800" dirty="0">
                <a:solidFill>
                  <a:prstClr val="black"/>
                </a:solidFill>
                <a:latin typeface="Calibri" panose="020F0502020204030204" pitchFamily="34" charset="0"/>
                <a:cs typeface="Calibri" panose="020F0502020204030204" pitchFamily="34" charset="0"/>
              </a:rPr>
              <a:t>Purchases made through a cooperative may satisfy the competitive bid requirement</a:t>
            </a:r>
          </a:p>
          <a:p>
            <a:pPr marL="182880" lvl="0" indent="-182880" defTabSz="914400">
              <a:lnSpc>
                <a:spcPct val="100000"/>
              </a:lnSpc>
              <a:spcBef>
                <a:spcPts val="900"/>
              </a:spcBef>
              <a:buClr>
                <a:prstClr val="black">
                  <a:lumMod val="85000"/>
                  <a:lumOff val="15000"/>
                </a:prstClr>
              </a:buClr>
              <a:buFont typeface="Garamond" pitchFamily="18" charset="0"/>
              <a:buChar char="◦"/>
            </a:pPr>
            <a:r>
              <a:rPr lang="en-US" sz="1800" dirty="0">
                <a:solidFill>
                  <a:prstClr val="black"/>
                </a:solidFill>
                <a:latin typeface="Calibri" panose="020F0502020204030204" pitchFamily="34" charset="0"/>
                <a:cs typeface="Calibri" panose="020F0502020204030204" pitchFamily="34" charset="0"/>
              </a:rPr>
              <a:t>Cooperative Purchasing Programs</a:t>
            </a:r>
          </a:p>
          <a:p>
            <a:pPr marL="457200" lvl="1" indent="-182880" defTabSz="914400">
              <a:lnSpc>
                <a:spcPct val="100000"/>
              </a:lnSpc>
              <a:spcBef>
                <a:spcPts val="500"/>
              </a:spcBef>
              <a:buClr>
                <a:prstClr val="black">
                  <a:lumMod val="85000"/>
                  <a:lumOff val="15000"/>
                </a:prstClr>
              </a:buClr>
              <a:buFont typeface="Wingdings" panose="05000000000000000000" pitchFamily="2" charset="2"/>
              <a:buChar char="Ø"/>
            </a:pPr>
            <a:r>
              <a:rPr lang="en-US" sz="1800" dirty="0">
                <a:solidFill>
                  <a:prstClr val="black"/>
                </a:solidFill>
                <a:latin typeface="Calibri" panose="020F0502020204030204" pitchFamily="34" charset="0"/>
                <a:cs typeface="Calibri" panose="020F0502020204030204" pitchFamily="34" charset="0"/>
              </a:rPr>
              <a:t>Choice Partners</a:t>
            </a:r>
          </a:p>
          <a:p>
            <a:pPr marL="457200" lvl="1" indent="-182880" defTabSz="914400">
              <a:lnSpc>
                <a:spcPct val="100000"/>
              </a:lnSpc>
              <a:spcBef>
                <a:spcPts val="500"/>
              </a:spcBef>
              <a:buClr>
                <a:prstClr val="black">
                  <a:lumMod val="85000"/>
                  <a:lumOff val="15000"/>
                </a:prstClr>
              </a:buClr>
              <a:buFont typeface="Wingdings" panose="05000000000000000000" pitchFamily="2" charset="2"/>
              <a:buChar char="Ø"/>
            </a:pPr>
            <a:r>
              <a:rPr lang="en-US" sz="1800" dirty="0">
                <a:solidFill>
                  <a:prstClr val="black"/>
                </a:solidFill>
                <a:latin typeface="Calibri" panose="020F0502020204030204" pitchFamily="34" charset="0"/>
                <a:cs typeface="Calibri" panose="020F0502020204030204" pitchFamily="34" charset="0"/>
              </a:rPr>
              <a:t>TIPS</a:t>
            </a:r>
          </a:p>
          <a:p>
            <a:pPr marL="457200" lvl="1" indent="-182880" defTabSz="914400">
              <a:lnSpc>
                <a:spcPct val="100000"/>
              </a:lnSpc>
              <a:spcBef>
                <a:spcPts val="500"/>
              </a:spcBef>
              <a:buClr>
                <a:prstClr val="black">
                  <a:lumMod val="85000"/>
                  <a:lumOff val="15000"/>
                </a:prstClr>
              </a:buClr>
              <a:buFont typeface="Wingdings" panose="05000000000000000000" pitchFamily="2" charset="2"/>
              <a:buChar char="Ø"/>
            </a:pPr>
            <a:r>
              <a:rPr lang="en-US" sz="1800" dirty="0">
                <a:solidFill>
                  <a:prstClr val="black"/>
                </a:solidFill>
                <a:latin typeface="Calibri" panose="020F0502020204030204" pitchFamily="34" charset="0"/>
                <a:cs typeface="Calibri" panose="020F0502020204030204" pitchFamily="34" charset="0"/>
              </a:rPr>
              <a:t>State of Texas &amp; DIR</a:t>
            </a:r>
          </a:p>
          <a:p>
            <a:pPr marL="457200" lvl="1" indent="-182880" defTabSz="914400">
              <a:lnSpc>
                <a:spcPct val="100000"/>
              </a:lnSpc>
              <a:spcBef>
                <a:spcPts val="500"/>
              </a:spcBef>
              <a:buClr>
                <a:prstClr val="black">
                  <a:lumMod val="85000"/>
                  <a:lumOff val="15000"/>
                </a:prstClr>
              </a:buClr>
              <a:buFont typeface="Wingdings" panose="05000000000000000000" pitchFamily="2" charset="2"/>
              <a:buChar char="Ø"/>
            </a:pPr>
            <a:r>
              <a:rPr lang="en-US" sz="1800" dirty="0">
                <a:solidFill>
                  <a:prstClr val="black"/>
                </a:solidFill>
                <a:latin typeface="Calibri" panose="020F0502020204030204" pitchFamily="34" charset="0"/>
                <a:cs typeface="Calibri" panose="020F0502020204030204" pitchFamily="34" charset="0"/>
              </a:rPr>
              <a:t>Omnia Partners</a:t>
            </a:r>
          </a:p>
          <a:p>
            <a:pPr marL="457200" lvl="1" indent="-182880" defTabSz="914400">
              <a:lnSpc>
                <a:spcPct val="100000"/>
              </a:lnSpc>
              <a:spcBef>
                <a:spcPts val="500"/>
              </a:spcBef>
              <a:buClr>
                <a:prstClr val="black">
                  <a:lumMod val="85000"/>
                  <a:lumOff val="15000"/>
                </a:prstClr>
              </a:buClr>
              <a:buFont typeface="Wingdings" panose="05000000000000000000" pitchFamily="2" charset="2"/>
              <a:buChar char="Ø"/>
            </a:pPr>
            <a:r>
              <a:rPr lang="en-US" sz="1800" dirty="0" err="1">
                <a:solidFill>
                  <a:prstClr val="black"/>
                </a:solidFill>
                <a:latin typeface="Calibri" panose="020F0502020204030204" pitchFamily="34" charset="0"/>
                <a:cs typeface="Calibri" panose="020F0502020204030204" pitchFamily="34" charset="0"/>
              </a:rPr>
              <a:t>Buyboard</a:t>
            </a:r>
            <a:endParaRPr lang="en-US" sz="1800" dirty="0">
              <a:solidFill>
                <a:prstClr val="black"/>
              </a:solidFill>
              <a:latin typeface="Calibri" panose="020F0502020204030204" pitchFamily="34" charset="0"/>
              <a:cs typeface="Calibri" panose="020F0502020204030204" pitchFamily="34" charset="0"/>
            </a:endParaRPr>
          </a:p>
          <a:p>
            <a:pPr marL="457200" lvl="1" indent="-182880" defTabSz="914400">
              <a:lnSpc>
                <a:spcPct val="100000"/>
              </a:lnSpc>
              <a:spcBef>
                <a:spcPts val="500"/>
              </a:spcBef>
              <a:buClr>
                <a:prstClr val="black">
                  <a:lumMod val="85000"/>
                  <a:lumOff val="15000"/>
                </a:prstClr>
              </a:buClr>
              <a:buFont typeface="Wingdings" panose="05000000000000000000" pitchFamily="2" charset="2"/>
              <a:buChar char="Ø"/>
            </a:pPr>
            <a:r>
              <a:rPr lang="en-US" sz="1800" dirty="0">
                <a:solidFill>
                  <a:prstClr val="black"/>
                </a:solidFill>
                <a:latin typeface="Calibri" panose="020F0502020204030204" pitchFamily="34" charset="0"/>
                <a:cs typeface="Calibri" panose="020F0502020204030204" pitchFamily="34" charset="0"/>
              </a:rPr>
              <a:t>E &amp; I Cooperative</a:t>
            </a:r>
          </a:p>
          <a:p>
            <a:pPr marL="457200" lvl="1" indent="-182880" defTabSz="914400">
              <a:lnSpc>
                <a:spcPct val="100000"/>
              </a:lnSpc>
              <a:spcBef>
                <a:spcPts val="500"/>
              </a:spcBef>
              <a:buClr>
                <a:prstClr val="black">
                  <a:lumMod val="85000"/>
                  <a:lumOff val="15000"/>
                </a:prstClr>
              </a:buClr>
              <a:buFont typeface="Wingdings" panose="05000000000000000000" pitchFamily="2" charset="2"/>
              <a:buChar char="Ø"/>
            </a:pPr>
            <a:r>
              <a:rPr lang="en-US" sz="1800" dirty="0" err="1">
                <a:solidFill>
                  <a:prstClr val="black"/>
                </a:solidFill>
                <a:latin typeface="Calibri" panose="020F0502020204030204" pitchFamily="34" charset="0"/>
                <a:cs typeface="Calibri" panose="020F0502020204030204" pitchFamily="34" charset="0"/>
              </a:rPr>
              <a:t>Equalis</a:t>
            </a:r>
            <a:r>
              <a:rPr lang="en-US" sz="1800" dirty="0">
                <a:solidFill>
                  <a:prstClr val="black"/>
                </a:solidFill>
                <a:latin typeface="Calibri" panose="020F0502020204030204" pitchFamily="34" charset="0"/>
                <a:cs typeface="Calibri" panose="020F0502020204030204" pitchFamily="34" charset="0"/>
              </a:rPr>
              <a:t> Group</a:t>
            </a:r>
          </a:p>
          <a:p>
            <a:pPr marL="457200" lvl="1" indent="-182880" defTabSz="914400">
              <a:lnSpc>
                <a:spcPct val="100000"/>
              </a:lnSpc>
              <a:spcBef>
                <a:spcPts val="500"/>
              </a:spcBef>
              <a:buClr>
                <a:prstClr val="black">
                  <a:lumMod val="85000"/>
                  <a:lumOff val="15000"/>
                </a:prstClr>
              </a:buClr>
              <a:buFont typeface="Wingdings" panose="05000000000000000000" pitchFamily="2" charset="2"/>
              <a:buChar char="Ø"/>
            </a:pPr>
            <a:r>
              <a:rPr lang="en-US" sz="1800" dirty="0">
                <a:solidFill>
                  <a:prstClr val="black"/>
                </a:solidFill>
                <a:latin typeface="Calibri" panose="020F0502020204030204" pitchFamily="34" charset="0"/>
                <a:cs typeface="Calibri" panose="020F0502020204030204" pitchFamily="34" charset="0"/>
              </a:rPr>
              <a:t>Collin County Governmental Purchaser’s Forum</a:t>
            </a:r>
          </a:p>
          <a:p>
            <a:pPr marL="457200" lvl="1" indent="-182880" defTabSz="914400">
              <a:lnSpc>
                <a:spcPct val="100000"/>
              </a:lnSpc>
              <a:spcBef>
                <a:spcPts val="500"/>
              </a:spcBef>
              <a:buClr>
                <a:prstClr val="black">
                  <a:lumMod val="85000"/>
                  <a:lumOff val="15000"/>
                </a:prstClr>
              </a:buClr>
              <a:buFont typeface="Wingdings" panose="05000000000000000000" pitchFamily="2" charset="2"/>
              <a:buChar char="Ø"/>
            </a:pPr>
            <a:r>
              <a:rPr lang="en-US" sz="1800" dirty="0" err="1">
                <a:solidFill>
                  <a:prstClr val="black"/>
                </a:solidFill>
                <a:latin typeface="Calibri" panose="020F0502020204030204" pitchFamily="34" charset="0"/>
                <a:cs typeface="Calibri" panose="020F0502020204030204" pitchFamily="34" charset="0"/>
              </a:rPr>
              <a:t>Sourcewell</a:t>
            </a:r>
            <a:endParaRPr lang="en-US" sz="1800" dirty="0">
              <a:solidFill>
                <a:prstClr val="black"/>
              </a:solidFill>
              <a:latin typeface="Calibri" panose="020F0502020204030204" pitchFamily="34" charset="0"/>
              <a:cs typeface="Calibri" panose="020F0502020204030204" pitchFamily="34" charset="0"/>
            </a:endParaRPr>
          </a:p>
          <a:p>
            <a:pPr marL="457200" lvl="1" indent="-182880" defTabSz="914400">
              <a:lnSpc>
                <a:spcPct val="100000"/>
              </a:lnSpc>
              <a:spcBef>
                <a:spcPts val="500"/>
              </a:spcBef>
              <a:buClr>
                <a:prstClr val="black">
                  <a:lumMod val="85000"/>
                  <a:lumOff val="15000"/>
                </a:prstClr>
              </a:buClr>
              <a:buFont typeface="Wingdings" panose="05000000000000000000" pitchFamily="2" charset="2"/>
              <a:buChar char="Ø"/>
            </a:pPr>
            <a:r>
              <a:rPr lang="en-US" sz="1800" dirty="0">
                <a:solidFill>
                  <a:prstClr val="black"/>
                </a:solidFill>
                <a:latin typeface="Calibri" panose="020F0502020204030204" pitchFamily="34" charset="0"/>
                <a:cs typeface="Calibri" panose="020F0502020204030204" pitchFamily="34" charset="0"/>
              </a:rPr>
              <a:t>Tarrant County Cooperative Purchasing Network</a:t>
            </a:r>
          </a:p>
          <a:p>
            <a:pPr marL="457200" lvl="1" indent="-182880" defTabSz="914400">
              <a:lnSpc>
                <a:spcPct val="100000"/>
              </a:lnSpc>
              <a:spcBef>
                <a:spcPts val="500"/>
              </a:spcBef>
              <a:buClr>
                <a:prstClr val="black">
                  <a:lumMod val="85000"/>
                  <a:lumOff val="15000"/>
                </a:prstClr>
              </a:buClr>
              <a:buFont typeface="Wingdings" panose="05000000000000000000" pitchFamily="2" charset="2"/>
              <a:buChar char="Ø"/>
            </a:pPr>
            <a:r>
              <a:rPr lang="en-US" sz="1800" dirty="0">
                <a:solidFill>
                  <a:prstClr val="black"/>
                </a:solidFill>
                <a:latin typeface="Calibri" panose="020F0502020204030204" pitchFamily="34" charset="0"/>
                <a:cs typeface="Calibri" panose="020F0502020204030204" pitchFamily="34" charset="0"/>
              </a:rPr>
              <a:t>GSA for Technology, Law Enforcement, Emergency Management, Declared Disaster</a:t>
            </a:r>
          </a:p>
          <a:p>
            <a:pPr marL="457200" lvl="1" indent="-182880" defTabSz="914400">
              <a:lnSpc>
                <a:spcPct val="100000"/>
              </a:lnSpc>
              <a:spcBef>
                <a:spcPts val="500"/>
              </a:spcBef>
              <a:buClr>
                <a:prstClr val="black">
                  <a:lumMod val="85000"/>
                  <a:lumOff val="15000"/>
                </a:prstClr>
              </a:buClr>
              <a:buFont typeface="Wingdings" panose="05000000000000000000" pitchFamily="2" charset="2"/>
              <a:buChar char="Ø"/>
            </a:pPr>
            <a:r>
              <a:rPr lang="en-US" sz="1800" dirty="0">
                <a:solidFill>
                  <a:prstClr val="black"/>
                </a:solidFill>
                <a:latin typeface="Calibri" panose="020F0502020204030204" pitchFamily="34" charset="0"/>
                <a:cs typeface="Calibri" panose="020F0502020204030204" pitchFamily="34" charset="0"/>
              </a:rPr>
              <a:t>National Cooperative Purchasing Alliance (NCPA)</a:t>
            </a:r>
          </a:p>
          <a:p>
            <a:pPr marL="457200" lvl="1" indent="-182880" defTabSz="914400">
              <a:lnSpc>
                <a:spcPct val="100000"/>
              </a:lnSpc>
              <a:spcBef>
                <a:spcPts val="500"/>
              </a:spcBef>
              <a:buClr>
                <a:prstClr val="black">
                  <a:lumMod val="85000"/>
                  <a:lumOff val="15000"/>
                </a:prstClr>
              </a:buClr>
              <a:buFont typeface="Wingdings" panose="05000000000000000000" pitchFamily="2" charset="2"/>
              <a:buChar char="Ø"/>
            </a:pPr>
            <a:r>
              <a:rPr lang="en-US" sz="1800" dirty="0">
                <a:solidFill>
                  <a:prstClr val="black"/>
                </a:solidFill>
                <a:latin typeface="Calibri" panose="020F0502020204030204" pitchFamily="34" charset="0"/>
                <a:cs typeface="Calibri" panose="020F0502020204030204" pitchFamily="34" charset="0"/>
              </a:rPr>
              <a:t>H-</a:t>
            </a:r>
            <a:r>
              <a:rPr lang="en-US" sz="1800" dirty="0" err="1">
                <a:solidFill>
                  <a:prstClr val="black"/>
                </a:solidFill>
                <a:latin typeface="Calibri" panose="020F0502020204030204" pitchFamily="34" charset="0"/>
                <a:cs typeface="Calibri" panose="020F0502020204030204" pitchFamily="34" charset="0"/>
              </a:rPr>
              <a:t>GACBuy</a:t>
            </a:r>
            <a:endParaRPr lang="en-US" sz="1800" dirty="0">
              <a:solidFill>
                <a:prstClr val="black"/>
              </a:solidFill>
              <a:latin typeface="Calibri" panose="020F0502020204030204" pitchFamily="34" charset="0"/>
              <a:cs typeface="Calibri" panose="020F0502020204030204" pitchFamily="34" charset="0"/>
            </a:endParaRPr>
          </a:p>
          <a:p>
            <a:pPr marL="457200" lvl="1" indent="-182880" defTabSz="914400">
              <a:lnSpc>
                <a:spcPct val="100000"/>
              </a:lnSpc>
              <a:spcBef>
                <a:spcPts val="500"/>
              </a:spcBef>
              <a:buClr>
                <a:prstClr val="black">
                  <a:lumMod val="85000"/>
                  <a:lumOff val="15000"/>
                </a:prstClr>
              </a:buClr>
              <a:buFont typeface="Wingdings" panose="05000000000000000000" pitchFamily="2" charset="2"/>
              <a:buChar char="Ø"/>
            </a:pPr>
            <a:r>
              <a:rPr lang="en-US" sz="1800" dirty="0">
                <a:solidFill>
                  <a:prstClr val="black"/>
                </a:solidFill>
                <a:latin typeface="Calibri" panose="020F0502020204030204" pitchFamily="34" charset="0"/>
                <a:cs typeface="Calibri" panose="020F0502020204030204" pitchFamily="34" charset="0"/>
              </a:rPr>
              <a:t>Region 10 Education Service Center</a:t>
            </a:r>
          </a:p>
          <a:p>
            <a:pPr marL="457200" lvl="1" indent="-182880" defTabSz="914400">
              <a:lnSpc>
                <a:spcPct val="100000"/>
              </a:lnSpc>
              <a:spcBef>
                <a:spcPts val="500"/>
              </a:spcBef>
              <a:buClr>
                <a:prstClr val="black">
                  <a:lumMod val="85000"/>
                  <a:lumOff val="15000"/>
                </a:prstClr>
              </a:buClr>
              <a:buFont typeface="Wingdings" panose="05000000000000000000" pitchFamily="2" charset="2"/>
              <a:buChar char="Ø"/>
            </a:pPr>
            <a:r>
              <a:rPr lang="en-US" sz="1800" dirty="0">
                <a:solidFill>
                  <a:prstClr val="black"/>
                </a:solidFill>
                <a:latin typeface="Calibri" panose="020F0502020204030204" pitchFamily="34" charset="0"/>
                <a:cs typeface="Calibri" panose="020F0502020204030204" pitchFamily="34" charset="0"/>
              </a:rPr>
              <a:t>Interlocal Agreements with other Community Colleges or other public agencies</a:t>
            </a:r>
          </a:p>
        </p:txBody>
      </p:sp>
      <p:sp>
        <p:nvSpPr>
          <p:cNvPr id="4" name="Slide Number Placeholder 3">
            <a:extLst>
              <a:ext uri="{FF2B5EF4-FFF2-40B4-BE49-F238E27FC236}">
                <a16:creationId xmlns:a16="http://schemas.microsoft.com/office/drawing/2014/main" id="{CA943E64-92D0-49AC-BECD-8D51CD140C90}"/>
              </a:ext>
            </a:extLst>
          </p:cNvPr>
          <p:cNvSpPr>
            <a:spLocks noGrp="1"/>
          </p:cNvSpPr>
          <p:nvPr>
            <p:ph type="sldNum" sz="quarter" idx="12"/>
          </p:nvPr>
        </p:nvSpPr>
        <p:spPr/>
        <p:txBody>
          <a:bodyPr/>
          <a:lstStyle/>
          <a:p>
            <a:fld id="{7CEDE5B2-C1C1-4D63-AA9D-CC4846151D04}" type="slidenum">
              <a:rPr lang="en-US" smtClean="0"/>
              <a:t>27</a:t>
            </a:fld>
            <a:endParaRPr lang="en-US"/>
          </a:p>
        </p:txBody>
      </p:sp>
    </p:spTree>
    <p:extLst>
      <p:ext uri="{BB962C8B-B14F-4D97-AF65-F5344CB8AC3E}">
        <p14:creationId xmlns:p14="http://schemas.microsoft.com/office/powerpoint/2010/main" val="2190145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FC493-3F2E-40FF-885E-75ABE240D494}"/>
              </a:ext>
            </a:extLst>
          </p:cNvPr>
          <p:cNvSpPr>
            <a:spLocks noGrp="1"/>
          </p:cNvSpPr>
          <p:nvPr>
            <p:ph type="title"/>
          </p:nvPr>
        </p:nvSpPr>
        <p:spPr/>
        <p:txBody>
          <a:bodyPr/>
          <a:lstStyle/>
          <a:p>
            <a:r>
              <a:rPr lang="en-US" u="sng" dirty="0">
                <a:solidFill>
                  <a:schemeClr val="accent1">
                    <a:lumMod val="75000"/>
                  </a:schemeClr>
                </a:solidFill>
                <a:latin typeface="Arial Narrow" panose="020B0606020202030204" pitchFamily="34" charset="0"/>
              </a:rPr>
              <a:t>Sole Source Purchases</a:t>
            </a:r>
          </a:p>
        </p:txBody>
      </p:sp>
      <p:sp>
        <p:nvSpPr>
          <p:cNvPr id="3" name="Content Placeholder 2">
            <a:extLst>
              <a:ext uri="{FF2B5EF4-FFF2-40B4-BE49-F238E27FC236}">
                <a16:creationId xmlns:a16="http://schemas.microsoft.com/office/drawing/2014/main" id="{5832A343-C4AC-45DE-9E5B-4A6898752D55}"/>
              </a:ext>
            </a:extLst>
          </p:cNvPr>
          <p:cNvSpPr>
            <a:spLocks noGrp="1"/>
          </p:cNvSpPr>
          <p:nvPr>
            <p:ph idx="1"/>
          </p:nvPr>
        </p:nvSpPr>
        <p:spPr/>
        <p:txBody>
          <a:bodyPr/>
          <a:lstStyle/>
          <a:p>
            <a:r>
              <a:rPr lang="en-US" dirty="0"/>
              <a:t>When a product or service can only be provided by one vendor, the department must provide sole source documentation to Purchasing as back-up before the order will be processed or taken to the Board for approval.  Sole Source Requisition type should be used when submitting the requisition in Workday and the questionnaire completed.</a:t>
            </a:r>
          </a:p>
          <a:p>
            <a:r>
              <a:rPr lang="en-US" dirty="0">
                <a:hlinkClick r:id="rId2"/>
              </a:rPr>
              <a:t>http://inside.collin.edu/purchasing/general_procedures.html#SoleSourcePurchases</a:t>
            </a:r>
            <a:r>
              <a:rPr lang="en-US" dirty="0"/>
              <a:t>  </a:t>
            </a:r>
          </a:p>
          <a:p>
            <a:endParaRPr lang="en-US" dirty="0"/>
          </a:p>
        </p:txBody>
      </p:sp>
      <p:sp>
        <p:nvSpPr>
          <p:cNvPr id="4" name="Slide Number Placeholder 3">
            <a:extLst>
              <a:ext uri="{FF2B5EF4-FFF2-40B4-BE49-F238E27FC236}">
                <a16:creationId xmlns:a16="http://schemas.microsoft.com/office/drawing/2014/main" id="{C295B709-9D6D-4D6E-9241-A7E8255C78A5}"/>
              </a:ext>
            </a:extLst>
          </p:cNvPr>
          <p:cNvSpPr>
            <a:spLocks noGrp="1"/>
          </p:cNvSpPr>
          <p:nvPr>
            <p:ph type="sldNum" sz="quarter" idx="12"/>
          </p:nvPr>
        </p:nvSpPr>
        <p:spPr/>
        <p:txBody>
          <a:bodyPr/>
          <a:lstStyle/>
          <a:p>
            <a:fld id="{7CEDE5B2-C1C1-4D63-AA9D-CC4846151D04}" type="slidenum">
              <a:rPr lang="en-US" smtClean="0"/>
              <a:t>28</a:t>
            </a:fld>
            <a:endParaRPr lang="en-US"/>
          </a:p>
        </p:txBody>
      </p:sp>
    </p:spTree>
    <p:extLst>
      <p:ext uri="{BB962C8B-B14F-4D97-AF65-F5344CB8AC3E}">
        <p14:creationId xmlns:p14="http://schemas.microsoft.com/office/powerpoint/2010/main" val="2530495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F3576-8098-492C-A2D3-C5D992B0E88A}"/>
              </a:ext>
            </a:extLst>
          </p:cNvPr>
          <p:cNvSpPr>
            <a:spLocks noGrp="1"/>
          </p:cNvSpPr>
          <p:nvPr>
            <p:ph type="title"/>
          </p:nvPr>
        </p:nvSpPr>
        <p:spPr/>
        <p:txBody>
          <a:bodyPr/>
          <a:lstStyle/>
          <a:p>
            <a:r>
              <a:rPr lang="en-US" u="sng" dirty="0">
                <a:solidFill>
                  <a:schemeClr val="accent1">
                    <a:lumMod val="75000"/>
                  </a:schemeClr>
                </a:solidFill>
                <a:latin typeface="Arial Narrow" panose="020B0606020202030204" pitchFamily="34" charset="0"/>
              </a:rPr>
              <a:t>Emergency Purchases</a:t>
            </a:r>
          </a:p>
        </p:txBody>
      </p:sp>
      <p:sp>
        <p:nvSpPr>
          <p:cNvPr id="5" name="Content Placeholder 4">
            <a:extLst>
              <a:ext uri="{FF2B5EF4-FFF2-40B4-BE49-F238E27FC236}">
                <a16:creationId xmlns:a16="http://schemas.microsoft.com/office/drawing/2014/main" id="{EE17AC8F-2A38-4678-AB22-D1A9D6F233C4}"/>
              </a:ext>
            </a:extLst>
          </p:cNvPr>
          <p:cNvSpPr>
            <a:spLocks noGrp="1"/>
          </p:cNvSpPr>
          <p:nvPr>
            <p:ph sz="half" idx="1"/>
          </p:nvPr>
        </p:nvSpPr>
        <p:spPr/>
        <p:txBody>
          <a:bodyPr>
            <a:normAutofit/>
          </a:bodyPr>
          <a:lstStyle/>
          <a:p>
            <a:pPr>
              <a:buFont typeface="Wingdings" panose="05000000000000000000" pitchFamily="2" charset="2"/>
              <a:buChar char="Ø"/>
            </a:pPr>
            <a:r>
              <a:rPr lang="en-US" sz="3200" dirty="0"/>
              <a:t>Must be entered into Workday and expedited through the approval path by the requesting department</a:t>
            </a:r>
          </a:p>
          <a:p>
            <a:pPr>
              <a:buFont typeface="Wingdings" panose="05000000000000000000" pitchFamily="2" charset="2"/>
              <a:buChar char="Ø"/>
            </a:pPr>
            <a:r>
              <a:rPr lang="en-US" sz="3200" dirty="0"/>
              <a:t>Emergency expenditures are defined as follows:</a:t>
            </a:r>
          </a:p>
          <a:p>
            <a:pPr lvl="1">
              <a:buFont typeface="Wingdings" panose="05000000000000000000" pitchFamily="2" charset="2"/>
              <a:buChar char="ü"/>
            </a:pPr>
            <a:r>
              <a:rPr lang="en-US" sz="3200" dirty="0"/>
              <a:t>To remove hazards</a:t>
            </a:r>
          </a:p>
          <a:p>
            <a:pPr lvl="1">
              <a:buFont typeface="Wingdings" panose="05000000000000000000" pitchFamily="2" charset="2"/>
              <a:buChar char="ü"/>
            </a:pPr>
            <a:r>
              <a:rPr lang="en-US" sz="3200" dirty="0"/>
              <a:t>To protect property</a:t>
            </a:r>
          </a:p>
          <a:p>
            <a:pPr lvl="1">
              <a:buFont typeface="Wingdings" panose="05000000000000000000" pitchFamily="2" charset="2"/>
              <a:buChar char="ü"/>
            </a:pPr>
            <a:r>
              <a:rPr lang="en-US" sz="3200" dirty="0"/>
              <a:t>To protect people</a:t>
            </a:r>
          </a:p>
          <a:p>
            <a:pPr lvl="1">
              <a:buFont typeface="Wingdings" panose="05000000000000000000" pitchFamily="2" charset="2"/>
              <a:buChar char="ü"/>
            </a:pPr>
            <a:r>
              <a:rPr lang="en-US" sz="3200" dirty="0"/>
              <a:t>To alleviate financial loss</a:t>
            </a:r>
          </a:p>
          <a:p>
            <a:pPr lvl="1">
              <a:buFont typeface="Wingdings" panose="05000000000000000000" pitchFamily="2" charset="2"/>
              <a:buChar char="ü"/>
            </a:pPr>
            <a:r>
              <a:rPr lang="en-US" sz="3200" dirty="0"/>
              <a:t>To alleviate operation damage </a:t>
            </a:r>
          </a:p>
          <a:p>
            <a:pPr lvl="1">
              <a:buFont typeface="Wingdings" panose="05000000000000000000" pitchFamily="2" charset="2"/>
              <a:buChar char="ü"/>
            </a:pPr>
            <a:r>
              <a:rPr lang="en-US" sz="3200" dirty="0"/>
              <a:t>To expedite repairs</a:t>
            </a:r>
          </a:p>
        </p:txBody>
      </p:sp>
      <p:pic>
        <p:nvPicPr>
          <p:cNvPr id="7" name="Content Placeholder 6">
            <a:extLst>
              <a:ext uri="{FF2B5EF4-FFF2-40B4-BE49-F238E27FC236}">
                <a16:creationId xmlns:a16="http://schemas.microsoft.com/office/drawing/2014/main" id="{5C8E6B83-BB75-4027-8855-B1666F73A1BD}"/>
              </a:ext>
            </a:extLst>
          </p:cNvPr>
          <p:cNvPicPr>
            <a:picLocks noGrp="1" noChangeAspect="1"/>
          </p:cNvPicPr>
          <p:nvPr>
            <p:ph sz="half" idx="2"/>
          </p:nvPr>
        </p:nvPicPr>
        <p:blipFill>
          <a:blip r:embed="rId2"/>
          <a:stretch>
            <a:fillRect/>
          </a:stretch>
        </p:blipFill>
        <p:spPr>
          <a:xfrm>
            <a:off x="13192593" y="2677584"/>
            <a:ext cx="2895933" cy="2342013"/>
          </a:xfrm>
          <a:prstGeom prst="rect">
            <a:avLst/>
          </a:prstGeom>
        </p:spPr>
      </p:pic>
      <p:sp>
        <p:nvSpPr>
          <p:cNvPr id="4" name="Slide Number Placeholder 3">
            <a:extLst>
              <a:ext uri="{FF2B5EF4-FFF2-40B4-BE49-F238E27FC236}">
                <a16:creationId xmlns:a16="http://schemas.microsoft.com/office/drawing/2014/main" id="{577F8872-94ED-44B3-BBCE-6B48130783E8}"/>
              </a:ext>
            </a:extLst>
          </p:cNvPr>
          <p:cNvSpPr>
            <a:spLocks noGrp="1"/>
          </p:cNvSpPr>
          <p:nvPr>
            <p:ph type="sldNum" sz="quarter" idx="12"/>
          </p:nvPr>
        </p:nvSpPr>
        <p:spPr/>
        <p:txBody>
          <a:bodyPr/>
          <a:lstStyle/>
          <a:p>
            <a:fld id="{7CEDE5B2-C1C1-4D63-AA9D-CC4846151D04}" type="slidenum">
              <a:rPr lang="en-US" smtClean="0"/>
              <a:t>29</a:t>
            </a:fld>
            <a:endParaRPr lang="en-US"/>
          </a:p>
        </p:txBody>
      </p:sp>
      <p:pic>
        <p:nvPicPr>
          <p:cNvPr id="8" name="Picture 7">
            <a:extLst>
              <a:ext uri="{FF2B5EF4-FFF2-40B4-BE49-F238E27FC236}">
                <a16:creationId xmlns:a16="http://schemas.microsoft.com/office/drawing/2014/main" id="{B848C31C-F6E7-4EF8-AAB0-4E12259F00DD}"/>
              </a:ext>
            </a:extLst>
          </p:cNvPr>
          <p:cNvPicPr>
            <a:picLocks noChangeAspect="1"/>
          </p:cNvPicPr>
          <p:nvPr/>
        </p:nvPicPr>
        <p:blipFill>
          <a:blip r:embed="rId3"/>
          <a:stretch>
            <a:fillRect/>
          </a:stretch>
        </p:blipFill>
        <p:spPr>
          <a:xfrm>
            <a:off x="10489785" y="5376882"/>
            <a:ext cx="3130965" cy="2811688"/>
          </a:xfrm>
          <a:prstGeom prst="rect">
            <a:avLst/>
          </a:prstGeom>
        </p:spPr>
      </p:pic>
    </p:spTree>
    <p:extLst>
      <p:ext uri="{BB962C8B-B14F-4D97-AF65-F5344CB8AC3E}">
        <p14:creationId xmlns:p14="http://schemas.microsoft.com/office/powerpoint/2010/main" val="596149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E7D183EF-5F4D-C4F8-E532-BA174E95FB4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1143" y="7889796"/>
            <a:ext cx="2267973" cy="1828800"/>
          </a:xfrm>
          <a:prstGeom prst="rect">
            <a:avLst/>
          </a:prstGeom>
        </p:spPr>
      </p:pic>
      <p:sp>
        <p:nvSpPr>
          <p:cNvPr id="4" name="TextBox 3">
            <a:extLst>
              <a:ext uri="{FF2B5EF4-FFF2-40B4-BE49-F238E27FC236}">
                <a16:creationId xmlns:a16="http://schemas.microsoft.com/office/drawing/2014/main" id="{74550AC9-5A64-F0B8-F1C4-58B728A03148}"/>
              </a:ext>
            </a:extLst>
          </p:cNvPr>
          <p:cNvSpPr txBox="1"/>
          <p:nvPr/>
        </p:nvSpPr>
        <p:spPr>
          <a:xfrm>
            <a:off x="9130038" y="157690"/>
            <a:ext cx="8817112" cy="8915197"/>
          </a:xfrm>
          <a:prstGeom prst="rect">
            <a:avLst/>
          </a:prstGeom>
          <a:noFill/>
        </p:spPr>
        <p:txBody>
          <a:bodyPr wrap="square" lIns="91440" tIns="45720" rIns="91440" bIns="45720" rtlCol="0" anchor="t">
            <a:spAutoFit/>
          </a:bodyPr>
          <a:lstStyle/>
          <a:p>
            <a:r>
              <a:rPr lang="en-US" sz="4800" u="sng" dirty="0">
                <a:solidFill>
                  <a:schemeClr val="accent1">
                    <a:lumMod val="75000"/>
                  </a:schemeClr>
                </a:solidFill>
              </a:rPr>
              <a:t>How do I find information about Purchasing?</a:t>
            </a:r>
            <a:endParaRPr lang="en-US" sz="4650" u="sng" dirty="0">
              <a:solidFill>
                <a:schemeClr val="accent1">
                  <a:lumMod val="75000"/>
                </a:schemeClr>
              </a:solidFill>
              <a:latin typeface="Adobe Myungjo Std M" panose="02020600000000000000" pitchFamily="18" charset="-128"/>
              <a:ea typeface="Adobe Myungjo Std M" panose="02020600000000000000" pitchFamily="18" charset="-128"/>
              <a:cs typeface="Arial"/>
            </a:endParaRPr>
          </a:p>
          <a:p>
            <a:pPr marL="457200" lvl="0" indent="-457200">
              <a:buFont typeface="+mj-lt"/>
              <a:buAutoNum type="arabicPeriod"/>
            </a:pPr>
            <a:endParaRPr lang="en-US" sz="2800" dirty="0">
              <a:latin typeface="Abadi" panose="020B0604020104020204" pitchFamily="34" charset="0"/>
            </a:endParaRPr>
          </a:p>
          <a:p>
            <a:pPr marL="457200" lvl="0" indent="-457200">
              <a:buFont typeface="+mj-lt"/>
              <a:buAutoNum type="arabicPeriod"/>
            </a:pPr>
            <a:r>
              <a:rPr lang="en-US" sz="2800" dirty="0">
                <a:latin typeface="Abadi" panose="020B0604020104020204" pitchFamily="34" charset="0"/>
              </a:rPr>
              <a:t>Both Workday and the Intranet Pages can be accessed through </a:t>
            </a:r>
            <a:r>
              <a:rPr lang="en-US" sz="2800" dirty="0" err="1">
                <a:latin typeface="Abadi" panose="020B0604020104020204" pitchFamily="34" charset="0"/>
              </a:rPr>
              <a:t>CougarWeb</a:t>
            </a:r>
            <a:r>
              <a:rPr lang="en-US" sz="2800" dirty="0">
                <a:latin typeface="Abadi" panose="020B0604020104020204" pitchFamily="34" charset="0"/>
              </a:rPr>
              <a:t> and provide information from policies and procedures to Workday Guides and Staff Information.</a:t>
            </a:r>
          </a:p>
          <a:p>
            <a:pPr marL="457200" lvl="0" indent="-457200">
              <a:buFont typeface="+mj-lt"/>
              <a:buAutoNum type="arabicPeriod"/>
            </a:pPr>
            <a:r>
              <a:rPr lang="en-US" sz="2800" dirty="0">
                <a:latin typeface="Abadi" panose="020B0604020104020204" pitchFamily="34" charset="0"/>
              </a:rPr>
              <a:t>Workday training materials, TIP Tuesday archive and list of Collin contracts available for use can be found here: </a:t>
            </a:r>
            <a:r>
              <a:rPr lang="en-US" sz="2800" dirty="0">
                <a:latin typeface="Abadi" panose="020B0604020104020204" pitchFamily="34" charset="0"/>
                <a:hlinkClick r:id="rId4"/>
              </a:rPr>
              <a:t>https://inside.collin.edu/workday/purchasing.html</a:t>
            </a:r>
            <a:r>
              <a:rPr lang="en-US" sz="2800" dirty="0">
                <a:latin typeface="Abadi" panose="020B0604020104020204" pitchFamily="34" charset="0"/>
              </a:rPr>
              <a:t>  </a:t>
            </a:r>
          </a:p>
          <a:p>
            <a:pPr marL="457200" lvl="0" indent="-457200">
              <a:buFont typeface="+mj-lt"/>
              <a:buAutoNum type="arabicPeriod"/>
            </a:pPr>
            <a:r>
              <a:rPr lang="en-US" sz="2800" dirty="0">
                <a:latin typeface="Abadi" panose="020B0604020104020204" pitchFamily="34" charset="0"/>
              </a:rPr>
              <a:t>Contact the Staff person that is listed for the department or commodity on the Purchasing Intranet site.</a:t>
            </a:r>
          </a:p>
          <a:p>
            <a:pPr marL="457200" lvl="0"/>
            <a:r>
              <a:rPr lang="en-US" sz="2800" dirty="0">
                <a:latin typeface="Abadi" panose="020B0604020104020204" pitchFamily="34" charset="0"/>
              </a:rPr>
              <a:t>(</a:t>
            </a:r>
            <a:r>
              <a:rPr lang="en-US" sz="2800" dirty="0">
                <a:latin typeface="Abadi" panose="020B0604020104020204" pitchFamily="34" charset="0"/>
                <a:hlinkClick r:id="rId5"/>
              </a:rPr>
              <a:t>http://inside.collin.edu/purchasing/staff.html</a:t>
            </a:r>
            <a:r>
              <a:rPr lang="en-US" sz="2800" dirty="0">
                <a:latin typeface="Abadi" panose="020B0604020104020204" pitchFamily="34" charset="0"/>
              </a:rPr>
              <a:t>) </a:t>
            </a:r>
          </a:p>
          <a:p>
            <a:pPr marL="2011045" lvl="2" indent="-669925">
              <a:buFont typeface="+mj-lt"/>
              <a:buAutoNum type="arabicPeriod"/>
            </a:pPr>
            <a:endParaRPr lang="en-US" sz="2800" dirty="0">
              <a:latin typeface="Arial" panose="020B0604020202020204" pitchFamily="34" charset="0"/>
              <a:cs typeface="Arial" panose="020B0604020202020204" pitchFamily="34" charset="0"/>
            </a:endParaRPr>
          </a:p>
          <a:p>
            <a:pPr marL="669925" indent="-669925">
              <a:buFont typeface="+mj-lt"/>
              <a:buAutoNum type="arabicPeriod"/>
            </a:pPr>
            <a:endParaRPr lang="en-US" sz="2800" dirty="0">
              <a:latin typeface="Arial" panose="020B0604020202020204" pitchFamily="34" charset="0"/>
              <a:cs typeface="Arial" panose="020B0604020202020204" pitchFamily="34" charset="0"/>
            </a:endParaRPr>
          </a:p>
          <a:p>
            <a:pPr marL="514350" indent="-514350">
              <a:buFont typeface="+mj-lt"/>
              <a:buAutoNum type="arabicPeriod"/>
            </a:pPr>
            <a:endParaRPr lang="en-US" sz="2800" dirty="0">
              <a:latin typeface="Arial" panose="020B0604020202020204" pitchFamily="34" charset="0"/>
              <a:cs typeface="Arial" panose="020B0604020202020204" pitchFamily="34" charset="0"/>
            </a:endParaRPr>
          </a:p>
          <a:p>
            <a:pPr marL="502285" indent="-502285">
              <a:buFont typeface="Calibri Light" panose="020F0302020204030204"/>
              <a:buAutoNum type="arabicPeriod"/>
            </a:pPr>
            <a:endParaRPr lang="en-US" sz="2933"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F17BEC1-43BF-CBB0-BE7A-24B8CFF60A72}"/>
              </a:ext>
            </a:extLst>
          </p:cNvPr>
          <p:cNvSpPr txBox="1"/>
          <p:nvPr/>
        </p:nvSpPr>
        <p:spPr>
          <a:xfrm>
            <a:off x="16446929" y="9531378"/>
            <a:ext cx="18510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tx1">
                    <a:lumMod val="50000"/>
                    <a:lumOff val="50000"/>
                  </a:schemeClr>
                </a:solidFill>
                <a:cs typeface="Calibri"/>
              </a:rPr>
              <a:t>2</a:t>
            </a:r>
          </a:p>
        </p:txBody>
      </p:sp>
    </p:spTree>
    <p:extLst>
      <p:ext uri="{BB962C8B-B14F-4D97-AF65-F5344CB8AC3E}">
        <p14:creationId xmlns:p14="http://schemas.microsoft.com/office/powerpoint/2010/main" val="2351844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6A56D-5E06-4918-8BCB-C8747CF8C070}"/>
              </a:ext>
            </a:extLst>
          </p:cNvPr>
          <p:cNvSpPr>
            <a:spLocks noGrp="1"/>
          </p:cNvSpPr>
          <p:nvPr>
            <p:ph type="title"/>
          </p:nvPr>
        </p:nvSpPr>
        <p:spPr/>
        <p:txBody>
          <a:bodyPr/>
          <a:lstStyle/>
          <a:p>
            <a:r>
              <a:rPr lang="en-US" u="sng" dirty="0">
                <a:solidFill>
                  <a:schemeClr val="accent1">
                    <a:lumMod val="75000"/>
                  </a:schemeClr>
                </a:solidFill>
                <a:latin typeface="Arial Narrow" panose="020B0606020202030204" pitchFamily="34" charset="0"/>
              </a:rPr>
              <a:t>Open Purchase Orders</a:t>
            </a:r>
          </a:p>
        </p:txBody>
      </p:sp>
      <p:sp>
        <p:nvSpPr>
          <p:cNvPr id="3" name="Content Placeholder 2">
            <a:extLst>
              <a:ext uri="{FF2B5EF4-FFF2-40B4-BE49-F238E27FC236}">
                <a16:creationId xmlns:a16="http://schemas.microsoft.com/office/drawing/2014/main" id="{9DCE73B4-8B32-4414-8E3D-83A32E7EB1FA}"/>
              </a:ext>
            </a:extLst>
          </p:cNvPr>
          <p:cNvSpPr>
            <a:spLocks noGrp="1"/>
          </p:cNvSpPr>
          <p:nvPr>
            <p:ph idx="1"/>
          </p:nvPr>
        </p:nvSpPr>
        <p:spPr/>
        <p:txBody>
          <a:bodyPr>
            <a:normAutofit/>
          </a:bodyPr>
          <a:lstStyle/>
          <a:p>
            <a:pPr marL="182880" lvl="0" indent="-182880" defTabSz="914400">
              <a:lnSpc>
                <a:spcPct val="120000"/>
              </a:lnSpc>
              <a:spcBef>
                <a:spcPts val="0"/>
              </a:spcBef>
              <a:spcAft>
                <a:spcPts val="600"/>
              </a:spcAft>
              <a:buClr>
                <a:prstClr val="black">
                  <a:lumMod val="85000"/>
                  <a:lumOff val="15000"/>
                </a:prstClr>
              </a:buClr>
              <a:buFont typeface="Wingdings" panose="05000000000000000000" pitchFamily="2" charset="2"/>
              <a:buChar char="Ø"/>
            </a:pPr>
            <a:r>
              <a:rPr lang="en-US" sz="3200" dirty="0">
                <a:solidFill>
                  <a:prstClr val="black"/>
                </a:solidFill>
                <a:cs typeface="Calibri Light" panose="020F0302020204030204" pitchFamily="34" charset="0"/>
              </a:rPr>
              <a:t>Open purchase should be based on the amount that you spent with the vendor the previous year.</a:t>
            </a:r>
          </a:p>
          <a:p>
            <a:pPr marL="182880" lvl="0" indent="-182880" defTabSz="914400">
              <a:lnSpc>
                <a:spcPct val="120000"/>
              </a:lnSpc>
              <a:spcBef>
                <a:spcPts val="0"/>
              </a:spcBef>
              <a:spcAft>
                <a:spcPts val="600"/>
              </a:spcAft>
              <a:buClr>
                <a:prstClr val="black">
                  <a:lumMod val="85000"/>
                  <a:lumOff val="15000"/>
                </a:prstClr>
              </a:buClr>
              <a:buFont typeface="Wingdings" panose="05000000000000000000" pitchFamily="2" charset="2"/>
              <a:buChar char="Ø"/>
            </a:pPr>
            <a:r>
              <a:rPr lang="en-US" sz="3200" dirty="0">
                <a:solidFill>
                  <a:prstClr val="black"/>
                </a:solidFill>
                <a:cs typeface="Calibri Light" panose="020F0302020204030204" pitchFamily="34" charset="0"/>
              </a:rPr>
              <a:t>Change orders can be done on Open Purchase Orders, if PO is still open.</a:t>
            </a:r>
          </a:p>
          <a:p>
            <a:pPr marL="182880" lvl="0" indent="-182880" defTabSz="914400">
              <a:lnSpc>
                <a:spcPct val="120000"/>
              </a:lnSpc>
              <a:spcBef>
                <a:spcPts val="0"/>
              </a:spcBef>
              <a:spcAft>
                <a:spcPts val="600"/>
              </a:spcAft>
              <a:buClr>
                <a:prstClr val="black">
                  <a:lumMod val="85000"/>
                  <a:lumOff val="15000"/>
                </a:prstClr>
              </a:buClr>
              <a:buFont typeface="Wingdings" panose="05000000000000000000" pitchFamily="2" charset="2"/>
              <a:buChar char="Ø"/>
            </a:pPr>
            <a:r>
              <a:rPr lang="en-US" sz="3200" dirty="0">
                <a:solidFill>
                  <a:prstClr val="black"/>
                </a:solidFill>
                <a:cs typeface="Calibri Light" panose="020F0302020204030204" pitchFamily="34" charset="0"/>
              </a:rPr>
              <a:t>Open PO requisition type should be selected and a services line should be used, not goods line.</a:t>
            </a:r>
          </a:p>
          <a:p>
            <a:pPr marL="182880" lvl="0" indent="-182880" defTabSz="914400">
              <a:lnSpc>
                <a:spcPct val="120000"/>
              </a:lnSpc>
              <a:spcBef>
                <a:spcPts val="0"/>
              </a:spcBef>
              <a:spcAft>
                <a:spcPts val="600"/>
              </a:spcAft>
              <a:buClr>
                <a:prstClr val="black">
                  <a:lumMod val="85000"/>
                  <a:lumOff val="15000"/>
                </a:prstClr>
              </a:buClr>
              <a:buFont typeface="Wingdings" panose="05000000000000000000" pitchFamily="2" charset="2"/>
              <a:buChar char="Ø"/>
            </a:pPr>
            <a:r>
              <a:rPr lang="en-US" sz="3200" dirty="0">
                <a:solidFill>
                  <a:prstClr val="black"/>
                </a:solidFill>
                <a:cs typeface="Calibri Light" panose="020F0302020204030204" pitchFamily="34" charset="0"/>
              </a:rPr>
              <a:t>Open POs cannot be issued to vendors used under a </a:t>
            </a:r>
            <a:r>
              <a:rPr lang="en-US" sz="3200" dirty="0" err="1">
                <a:solidFill>
                  <a:prstClr val="black"/>
                </a:solidFill>
                <a:cs typeface="Calibri Light" panose="020F0302020204030204" pitchFamily="34" charset="0"/>
              </a:rPr>
              <a:t>BuyBoard</a:t>
            </a:r>
            <a:r>
              <a:rPr lang="en-US" sz="3200" dirty="0">
                <a:solidFill>
                  <a:prstClr val="black"/>
                </a:solidFill>
                <a:cs typeface="Calibri Light" panose="020F0302020204030204" pitchFamily="34" charset="0"/>
              </a:rPr>
              <a:t> cooperative contract.</a:t>
            </a:r>
          </a:p>
          <a:p>
            <a:pPr marL="182880" lvl="0" indent="-182880" defTabSz="914400">
              <a:lnSpc>
                <a:spcPct val="120000"/>
              </a:lnSpc>
              <a:spcBef>
                <a:spcPts val="0"/>
              </a:spcBef>
              <a:spcAft>
                <a:spcPts val="600"/>
              </a:spcAft>
              <a:buClr>
                <a:prstClr val="black">
                  <a:lumMod val="85000"/>
                  <a:lumOff val="15000"/>
                </a:prstClr>
              </a:buClr>
              <a:buFont typeface="Wingdings" panose="05000000000000000000" pitchFamily="2" charset="2"/>
              <a:buChar char="Ø"/>
            </a:pPr>
            <a:r>
              <a:rPr lang="en-US" sz="3200" dirty="0">
                <a:solidFill>
                  <a:prstClr val="black"/>
                </a:solidFill>
                <a:cs typeface="Calibri Light" panose="020F0302020204030204" pitchFamily="34" charset="0"/>
              </a:rPr>
              <a:t>The privilege of having open purchase orders is to allow you to get the items you need when you need them and should only be used for:</a:t>
            </a:r>
          </a:p>
          <a:p>
            <a:pPr marL="457200" lvl="1" indent="-182880" defTabSz="914400">
              <a:lnSpc>
                <a:spcPct val="80000"/>
              </a:lnSpc>
              <a:spcBef>
                <a:spcPts val="0"/>
              </a:spcBef>
              <a:buClr>
                <a:prstClr val="black">
                  <a:lumMod val="85000"/>
                  <a:lumOff val="15000"/>
                </a:prstClr>
              </a:buClr>
              <a:buFont typeface="Wingdings" panose="05000000000000000000" pitchFamily="2" charset="2"/>
              <a:buChar char="ü"/>
            </a:pPr>
            <a:r>
              <a:rPr lang="en-US" sz="3200" dirty="0">
                <a:solidFill>
                  <a:prstClr val="black"/>
                </a:solidFill>
                <a:cs typeface="Calibri Light" panose="020F0302020204030204" pitchFamily="34" charset="0"/>
              </a:rPr>
              <a:t>emergency purposes</a:t>
            </a:r>
          </a:p>
          <a:p>
            <a:pPr marL="457200" lvl="1" indent="-182880" defTabSz="914400">
              <a:lnSpc>
                <a:spcPct val="120000"/>
              </a:lnSpc>
              <a:spcBef>
                <a:spcPts val="500"/>
              </a:spcBef>
              <a:buClr>
                <a:prstClr val="black">
                  <a:lumMod val="85000"/>
                  <a:lumOff val="15000"/>
                </a:prstClr>
              </a:buClr>
              <a:buFont typeface="Wingdings" panose="05000000000000000000" pitchFamily="2" charset="2"/>
              <a:buChar char="ü"/>
            </a:pPr>
            <a:r>
              <a:rPr lang="en-US" sz="3200" dirty="0">
                <a:solidFill>
                  <a:prstClr val="black"/>
                </a:solidFill>
                <a:cs typeface="Calibri Light" panose="020F0302020204030204" pitchFamily="34" charset="0"/>
              </a:rPr>
              <a:t>many small dollar purchases are anticipated for supplies throughout the year. </a:t>
            </a:r>
          </a:p>
        </p:txBody>
      </p:sp>
      <p:sp>
        <p:nvSpPr>
          <p:cNvPr id="4" name="Slide Number Placeholder 3">
            <a:extLst>
              <a:ext uri="{FF2B5EF4-FFF2-40B4-BE49-F238E27FC236}">
                <a16:creationId xmlns:a16="http://schemas.microsoft.com/office/drawing/2014/main" id="{5C57D163-25AD-4BE2-A17D-6849D3C9C6EA}"/>
              </a:ext>
            </a:extLst>
          </p:cNvPr>
          <p:cNvSpPr>
            <a:spLocks noGrp="1"/>
          </p:cNvSpPr>
          <p:nvPr>
            <p:ph type="sldNum" sz="quarter" idx="12"/>
          </p:nvPr>
        </p:nvSpPr>
        <p:spPr/>
        <p:txBody>
          <a:bodyPr/>
          <a:lstStyle/>
          <a:p>
            <a:fld id="{7CEDE5B2-C1C1-4D63-AA9D-CC4846151D04}" type="slidenum">
              <a:rPr lang="en-US" smtClean="0"/>
              <a:t>30</a:t>
            </a:fld>
            <a:endParaRPr lang="en-US"/>
          </a:p>
        </p:txBody>
      </p:sp>
    </p:spTree>
    <p:extLst>
      <p:ext uri="{BB962C8B-B14F-4D97-AF65-F5344CB8AC3E}">
        <p14:creationId xmlns:p14="http://schemas.microsoft.com/office/powerpoint/2010/main" val="2309669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DC7D5-3CF6-4650-BB78-54A86C4655D2}"/>
              </a:ext>
            </a:extLst>
          </p:cNvPr>
          <p:cNvSpPr>
            <a:spLocks noGrp="1"/>
          </p:cNvSpPr>
          <p:nvPr>
            <p:ph type="title"/>
          </p:nvPr>
        </p:nvSpPr>
        <p:spPr/>
        <p:txBody>
          <a:bodyPr/>
          <a:lstStyle/>
          <a:p>
            <a:r>
              <a:rPr lang="en-US" u="sng" dirty="0">
                <a:solidFill>
                  <a:schemeClr val="accent1">
                    <a:lumMod val="75000"/>
                  </a:schemeClr>
                </a:solidFill>
                <a:latin typeface="Arial Narrow" panose="020B0606020202030204" pitchFamily="34" charset="0"/>
              </a:rPr>
              <a:t>Open Purchase Orders, cont.</a:t>
            </a:r>
          </a:p>
        </p:txBody>
      </p:sp>
      <p:sp>
        <p:nvSpPr>
          <p:cNvPr id="3" name="Content Placeholder 2">
            <a:extLst>
              <a:ext uri="{FF2B5EF4-FFF2-40B4-BE49-F238E27FC236}">
                <a16:creationId xmlns:a16="http://schemas.microsoft.com/office/drawing/2014/main" id="{7603E641-C5A5-4A92-B0F5-66A5C1C86773}"/>
              </a:ext>
            </a:extLst>
          </p:cNvPr>
          <p:cNvSpPr>
            <a:spLocks noGrp="1"/>
          </p:cNvSpPr>
          <p:nvPr>
            <p:ph idx="1"/>
          </p:nvPr>
        </p:nvSpPr>
        <p:spPr/>
        <p:txBody>
          <a:bodyPr>
            <a:normAutofit fontScale="92500" lnSpcReduction="20000"/>
          </a:bodyPr>
          <a:lstStyle/>
          <a:p>
            <a:pPr>
              <a:buFont typeface="Wingdings" panose="05000000000000000000" pitchFamily="2" charset="2"/>
              <a:buChar char="Ø"/>
            </a:pPr>
            <a:r>
              <a:rPr lang="en-US" sz="4400" dirty="0"/>
              <a:t>If it appears that open purchase orders are being abused, then privileges will be suspended.</a:t>
            </a:r>
          </a:p>
          <a:p>
            <a:pPr>
              <a:buFont typeface="Wingdings" panose="05000000000000000000" pitchFamily="2" charset="2"/>
              <a:buChar char="Ø"/>
            </a:pPr>
            <a:r>
              <a:rPr lang="en-US" sz="4400" dirty="0"/>
              <a:t>Receipts </a:t>
            </a:r>
            <a:r>
              <a:rPr lang="en-US" sz="4400" u="sng" dirty="0"/>
              <a:t>must be</a:t>
            </a:r>
            <a:r>
              <a:rPr lang="en-US" sz="4400" dirty="0"/>
              <a:t> done on a per purchase basis in Workday. </a:t>
            </a:r>
            <a:r>
              <a:rPr lang="en-US" sz="4400" b="1" dirty="0">
                <a:solidFill>
                  <a:srgbClr val="FF0000"/>
                </a:solidFill>
              </a:rPr>
              <a:t>DO NOT RECEIVE ALL!</a:t>
            </a:r>
          </a:p>
          <a:p>
            <a:pPr>
              <a:buFont typeface="Wingdings" panose="05000000000000000000" pitchFamily="2" charset="2"/>
              <a:buChar char="Ø"/>
            </a:pPr>
            <a:r>
              <a:rPr lang="en-US" sz="4400" dirty="0"/>
              <a:t>Include names of authorized staff within the Memo to Supplier field on the requisition.</a:t>
            </a:r>
          </a:p>
          <a:p>
            <a:pPr>
              <a:buFont typeface="Wingdings" panose="05000000000000000000" pitchFamily="2" charset="2"/>
              <a:buChar char="Ø"/>
            </a:pPr>
            <a:r>
              <a:rPr lang="en-US" sz="4400" dirty="0"/>
              <a:t>Home Depot Open POs must include last 4-digits of account number (1439), exact name as on formal ID required, and buyer will request DOB for all new users.  Don’t include DOB on the requisition.</a:t>
            </a:r>
          </a:p>
          <a:p>
            <a:pPr>
              <a:buFont typeface="Wingdings" panose="05000000000000000000" pitchFamily="2" charset="2"/>
              <a:buChar char="Ø"/>
            </a:pPr>
            <a:r>
              <a:rPr lang="en-US" sz="4400" dirty="0"/>
              <a:t>Open purchase orders should not be done for purchase orders that are paid the same amount on a monthly basis. Use a Monthly Goods/Services requisition type.</a:t>
            </a:r>
          </a:p>
          <a:p>
            <a:endParaRPr lang="en-US" dirty="0"/>
          </a:p>
        </p:txBody>
      </p:sp>
      <p:sp>
        <p:nvSpPr>
          <p:cNvPr id="4" name="Slide Number Placeholder 3">
            <a:extLst>
              <a:ext uri="{FF2B5EF4-FFF2-40B4-BE49-F238E27FC236}">
                <a16:creationId xmlns:a16="http://schemas.microsoft.com/office/drawing/2014/main" id="{43522298-4ADE-4074-B719-19965775EF07}"/>
              </a:ext>
            </a:extLst>
          </p:cNvPr>
          <p:cNvSpPr>
            <a:spLocks noGrp="1"/>
          </p:cNvSpPr>
          <p:nvPr>
            <p:ph type="sldNum" sz="quarter" idx="12"/>
          </p:nvPr>
        </p:nvSpPr>
        <p:spPr/>
        <p:txBody>
          <a:bodyPr/>
          <a:lstStyle/>
          <a:p>
            <a:fld id="{7CEDE5B2-C1C1-4D63-AA9D-CC4846151D04}" type="slidenum">
              <a:rPr lang="en-US" smtClean="0"/>
              <a:t>31</a:t>
            </a:fld>
            <a:endParaRPr lang="en-US"/>
          </a:p>
        </p:txBody>
      </p:sp>
    </p:spTree>
    <p:extLst>
      <p:ext uri="{BB962C8B-B14F-4D97-AF65-F5344CB8AC3E}">
        <p14:creationId xmlns:p14="http://schemas.microsoft.com/office/powerpoint/2010/main" val="926433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0059-0EF4-4394-AC22-DD0EA9B8F0DB}"/>
              </a:ext>
            </a:extLst>
          </p:cNvPr>
          <p:cNvSpPr>
            <a:spLocks noGrp="1"/>
          </p:cNvSpPr>
          <p:nvPr>
            <p:ph type="title"/>
          </p:nvPr>
        </p:nvSpPr>
        <p:spPr/>
        <p:txBody>
          <a:bodyPr/>
          <a:lstStyle/>
          <a:p>
            <a:r>
              <a:rPr lang="en-US" u="sng" dirty="0">
                <a:solidFill>
                  <a:schemeClr val="accent1">
                    <a:lumMod val="75000"/>
                  </a:schemeClr>
                </a:solidFill>
                <a:latin typeface="Arial Narrow" panose="020B0606020202030204" pitchFamily="34" charset="0"/>
              </a:rPr>
              <a:t>Change Orders</a:t>
            </a:r>
          </a:p>
        </p:txBody>
      </p:sp>
      <p:sp>
        <p:nvSpPr>
          <p:cNvPr id="3" name="Content Placeholder 2">
            <a:extLst>
              <a:ext uri="{FF2B5EF4-FFF2-40B4-BE49-F238E27FC236}">
                <a16:creationId xmlns:a16="http://schemas.microsoft.com/office/drawing/2014/main" id="{F0DB9DD3-7F48-4F4F-8456-10769A2DADEF}"/>
              </a:ext>
            </a:extLst>
          </p:cNvPr>
          <p:cNvSpPr>
            <a:spLocks noGrp="1"/>
          </p:cNvSpPr>
          <p:nvPr>
            <p:ph idx="1"/>
          </p:nvPr>
        </p:nvSpPr>
        <p:spPr/>
        <p:txBody>
          <a:bodyPr>
            <a:normAutofit fontScale="92500" lnSpcReduction="10000"/>
          </a:bodyPr>
          <a:lstStyle/>
          <a:p>
            <a:pPr>
              <a:lnSpc>
                <a:spcPct val="120000"/>
              </a:lnSpc>
              <a:buFont typeface="Wingdings" panose="05000000000000000000" pitchFamily="2" charset="2"/>
              <a:buChar char="Ø"/>
            </a:pPr>
            <a:r>
              <a:rPr lang="en-US" sz="4400" dirty="0"/>
              <a:t>Change orders cannot be done on purchase orders that are at the completely received stage.  A new requisition must be entered. </a:t>
            </a:r>
          </a:p>
          <a:p>
            <a:pPr>
              <a:lnSpc>
                <a:spcPct val="120000"/>
              </a:lnSpc>
              <a:buFont typeface="Wingdings" panose="05000000000000000000" pitchFamily="2" charset="2"/>
              <a:buChar char="Ø"/>
            </a:pPr>
            <a:r>
              <a:rPr lang="en-US" sz="4400" dirty="0"/>
              <a:t>Change order requests will be reviewed on an individual basis.  It is the department’s responsibility to make sure that funds for the additional cost are available in their budget.  </a:t>
            </a:r>
          </a:p>
          <a:p>
            <a:pPr>
              <a:lnSpc>
                <a:spcPct val="120000"/>
              </a:lnSpc>
              <a:buFont typeface="Wingdings" panose="05000000000000000000" pitchFamily="2" charset="2"/>
              <a:buChar char="Ø"/>
            </a:pPr>
            <a:r>
              <a:rPr lang="en-US" sz="4400" dirty="0"/>
              <a:t>Change orders increasing the cost at any amount for items that were approved by the Board or for changes that will cause the total purchase to exceed $100,000 will require Board approval. </a:t>
            </a:r>
          </a:p>
          <a:p>
            <a:endParaRPr lang="en-US" dirty="0"/>
          </a:p>
        </p:txBody>
      </p:sp>
      <p:sp>
        <p:nvSpPr>
          <p:cNvPr id="4" name="Slide Number Placeholder 3">
            <a:extLst>
              <a:ext uri="{FF2B5EF4-FFF2-40B4-BE49-F238E27FC236}">
                <a16:creationId xmlns:a16="http://schemas.microsoft.com/office/drawing/2014/main" id="{E52488AD-BBBE-4F46-B1BB-3D2F6AEC7197}"/>
              </a:ext>
            </a:extLst>
          </p:cNvPr>
          <p:cNvSpPr>
            <a:spLocks noGrp="1"/>
          </p:cNvSpPr>
          <p:nvPr>
            <p:ph type="sldNum" sz="quarter" idx="12"/>
          </p:nvPr>
        </p:nvSpPr>
        <p:spPr/>
        <p:txBody>
          <a:bodyPr/>
          <a:lstStyle/>
          <a:p>
            <a:fld id="{7CEDE5B2-C1C1-4D63-AA9D-CC4846151D04}" type="slidenum">
              <a:rPr lang="en-US" smtClean="0"/>
              <a:t>32</a:t>
            </a:fld>
            <a:endParaRPr lang="en-US"/>
          </a:p>
        </p:txBody>
      </p:sp>
    </p:spTree>
    <p:extLst>
      <p:ext uri="{BB962C8B-B14F-4D97-AF65-F5344CB8AC3E}">
        <p14:creationId xmlns:p14="http://schemas.microsoft.com/office/powerpoint/2010/main" val="2308717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AA809-3EBB-4E96-9548-85A8A0807805}"/>
              </a:ext>
            </a:extLst>
          </p:cNvPr>
          <p:cNvSpPr>
            <a:spLocks noGrp="1"/>
          </p:cNvSpPr>
          <p:nvPr>
            <p:ph type="title"/>
          </p:nvPr>
        </p:nvSpPr>
        <p:spPr/>
        <p:txBody>
          <a:bodyPr/>
          <a:lstStyle/>
          <a:p>
            <a:r>
              <a:rPr lang="en-US" u="sng" dirty="0">
                <a:solidFill>
                  <a:schemeClr val="accent1">
                    <a:lumMod val="75000"/>
                  </a:schemeClr>
                </a:solidFill>
                <a:latin typeface="Arial Narrow" panose="020B0606020202030204" pitchFamily="34" charset="0"/>
              </a:rPr>
              <a:t>Invoices That Exceed PO Amount</a:t>
            </a:r>
          </a:p>
        </p:txBody>
      </p:sp>
      <p:sp>
        <p:nvSpPr>
          <p:cNvPr id="3" name="Content Placeholder 2">
            <a:extLst>
              <a:ext uri="{FF2B5EF4-FFF2-40B4-BE49-F238E27FC236}">
                <a16:creationId xmlns:a16="http://schemas.microsoft.com/office/drawing/2014/main" id="{0F863372-1329-41FC-9D6F-AD95382F7C07}"/>
              </a:ext>
            </a:extLst>
          </p:cNvPr>
          <p:cNvSpPr>
            <a:spLocks noGrp="1"/>
          </p:cNvSpPr>
          <p:nvPr>
            <p:ph idx="1"/>
          </p:nvPr>
        </p:nvSpPr>
        <p:spPr/>
        <p:txBody>
          <a:bodyPr/>
          <a:lstStyle/>
          <a:p>
            <a:pPr>
              <a:buFont typeface="Wingdings" panose="05000000000000000000" pitchFamily="2" charset="2"/>
              <a:buChar char="Ø"/>
            </a:pPr>
            <a:r>
              <a:rPr lang="en-US" sz="3600" dirty="0"/>
              <a:t>Accounts Payable will handle invoices that exceed the amount of the PO as follows:</a:t>
            </a:r>
          </a:p>
          <a:p>
            <a:pPr lvl="1">
              <a:buFont typeface="Wingdings" panose="05000000000000000000" pitchFamily="2" charset="2"/>
              <a:buChar char="ü"/>
            </a:pPr>
            <a:r>
              <a:rPr lang="en-US" sz="3600" dirty="0"/>
              <a:t>$50/10% or less – Payment is processed with no additional approvals</a:t>
            </a:r>
          </a:p>
          <a:p>
            <a:pPr lvl="1">
              <a:buFont typeface="Wingdings" panose="05000000000000000000" pitchFamily="2" charset="2"/>
              <a:buChar char="ü"/>
            </a:pPr>
            <a:r>
              <a:rPr lang="en-US" sz="3600" dirty="0"/>
              <a:t>$50.01/10% or greater increase – Ordering department must process a change order request in Workday and Purchasing will review/approve</a:t>
            </a:r>
            <a:r>
              <a:rPr lang="en-US" sz="3600" dirty="0">
                <a:solidFill>
                  <a:prstClr val="black">
                    <a:lumMod val="75000"/>
                    <a:lumOff val="25000"/>
                  </a:prstClr>
                </a:solidFill>
              </a:rPr>
              <a:t> </a:t>
            </a:r>
          </a:p>
          <a:p>
            <a:pPr marL="182880" lvl="1">
              <a:spcBef>
                <a:spcPts val="900"/>
              </a:spcBef>
              <a:buFont typeface="Wingdings" panose="05000000000000000000" pitchFamily="2" charset="2"/>
              <a:buChar char="Ø"/>
            </a:pPr>
            <a:r>
              <a:rPr lang="en-US" sz="3600" dirty="0"/>
              <a:t>A change order must be done if you are adding items to an order. </a:t>
            </a:r>
          </a:p>
        </p:txBody>
      </p:sp>
      <p:sp>
        <p:nvSpPr>
          <p:cNvPr id="4" name="Slide Number Placeholder 3">
            <a:extLst>
              <a:ext uri="{FF2B5EF4-FFF2-40B4-BE49-F238E27FC236}">
                <a16:creationId xmlns:a16="http://schemas.microsoft.com/office/drawing/2014/main" id="{EC5B9DD2-1FD0-46F7-B13E-F082BC9A0289}"/>
              </a:ext>
            </a:extLst>
          </p:cNvPr>
          <p:cNvSpPr>
            <a:spLocks noGrp="1"/>
          </p:cNvSpPr>
          <p:nvPr>
            <p:ph type="sldNum" sz="quarter" idx="12"/>
          </p:nvPr>
        </p:nvSpPr>
        <p:spPr/>
        <p:txBody>
          <a:bodyPr/>
          <a:lstStyle/>
          <a:p>
            <a:fld id="{7CEDE5B2-C1C1-4D63-AA9D-CC4846151D04}" type="slidenum">
              <a:rPr lang="en-US" smtClean="0"/>
              <a:t>33</a:t>
            </a:fld>
            <a:endParaRPr lang="en-US"/>
          </a:p>
        </p:txBody>
      </p:sp>
    </p:spTree>
    <p:extLst>
      <p:ext uri="{BB962C8B-B14F-4D97-AF65-F5344CB8AC3E}">
        <p14:creationId xmlns:p14="http://schemas.microsoft.com/office/powerpoint/2010/main" val="2547523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049631-5A5D-4FA8-8126-7A08518AFB79}"/>
              </a:ext>
            </a:extLst>
          </p:cNvPr>
          <p:cNvSpPr>
            <a:spLocks noGrp="1"/>
          </p:cNvSpPr>
          <p:nvPr>
            <p:ph type="sldNum" sz="quarter" idx="12"/>
          </p:nvPr>
        </p:nvSpPr>
        <p:spPr/>
        <p:txBody>
          <a:bodyPr/>
          <a:lstStyle/>
          <a:p>
            <a:fld id="{7CEDE5B2-C1C1-4D63-AA9D-CC4846151D04}" type="slidenum">
              <a:rPr lang="en-US" smtClean="0"/>
              <a:t>34</a:t>
            </a:fld>
            <a:endParaRPr lang="en-US"/>
          </a:p>
        </p:txBody>
      </p:sp>
      <p:sp>
        <p:nvSpPr>
          <p:cNvPr id="5" name="Rectangle 4">
            <a:extLst>
              <a:ext uri="{FF2B5EF4-FFF2-40B4-BE49-F238E27FC236}">
                <a16:creationId xmlns:a16="http://schemas.microsoft.com/office/drawing/2014/main" id="{A0A380EE-368E-4B36-931F-69B68C70983E}"/>
              </a:ext>
            </a:extLst>
          </p:cNvPr>
          <p:cNvSpPr/>
          <p:nvPr/>
        </p:nvSpPr>
        <p:spPr>
          <a:xfrm>
            <a:off x="3937000" y="1428750"/>
            <a:ext cx="10007600" cy="7478970"/>
          </a:xfrm>
          <a:prstGeom prst="rect">
            <a:avLst/>
          </a:prstGeom>
        </p:spPr>
        <p:txBody>
          <a:bodyPr wrap="square">
            <a:spAutoFit/>
          </a:bodyPr>
          <a:lstStyle/>
          <a:p>
            <a:pPr>
              <a:buFont typeface="Wingdings" panose="05000000000000000000" pitchFamily="2" charset="2"/>
              <a:buChar char="Ø"/>
            </a:pPr>
            <a:r>
              <a:rPr lang="en-US" sz="4000" dirty="0"/>
              <a:t>Anyone who makes a purchase in a manner, which does not follow established purchasing procedures, enters into a private transaction with the vendor, and assumes responsibility for payment.  </a:t>
            </a:r>
            <a:r>
              <a:rPr lang="en-US" sz="4000" u="sng" dirty="0"/>
              <a:t>Confirming orders are not acceptable! </a:t>
            </a:r>
            <a:r>
              <a:rPr lang="en-US" sz="4000" dirty="0"/>
              <a:t>  The requesting department should enter a requisition and call all approvers on the approval path to expedite approval of the requisition.  The requesting department should then contact the Purchasing Department to request that the requisition be processed promptly.</a:t>
            </a:r>
            <a:endParaRPr lang="en-US" sz="4000" u="sng" dirty="0"/>
          </a:p>
        </p:txBody>
      </p:sp>
    </p:spTree>
    <p:extLst>
      <p:ext uri="{BB962C8B-B14F-4D97-AF65-F5344CB8AC3E}">
        <p14:creationId xmlns:p14="http://schemas.microsoft.com/office/powerpoint/2010/main" val="1838443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32F53-6F31-44FC-BE79-3306F9319933}"/>
              </a:ext>
            </a:extLst>
          </p:cNvPr>
          <p:cNvSpPr>
            <a:spLocks noGrp="1"/>
          </p:cNvSpPr>
          <p:nvPr>
            <p:ph type="title"/>
          </p:nvPr>
        </p:nvSpPr>
        <p:spPr/>
        <p:txBody>
          <a:bodyPr/>
          <a:lstStyle/>
          <a:p>
            <a:r>
              <a:rPr lang="en-US" u="sng" dirty="0">
                <a:solidFill>
                  <a:schemeClr val="accent1">
                    <a:lumMod val="75000"/>
                  </a:schemeClr>
                </a:solidFill>
                <a:latin typeface="Arial Narrow" panose="020B0606020202030204" pitchFamily="34" charset="0"/>
              </a:rPr>
              <a:t>Vendor Documentation &amp; Contract Compliance</a:t>
            </a:r>
          </a:p>
        </p:txBody>
      </p:sp>
      <p:sp>
        <p:nvSpPr>
          <p:cNvPr id="3" name="Content Placeholder 2">
            <a:extLst>
              <a:ext uri="{FF2B5EF4-FFF2-40B4-BE49-F238E27FC236}">
                <a16:creationId xmlns:a16="http://schemas.microsoft.com/office/drawing/2014/main" id="{A34820A2-2B19-4035-AE81-47C8E19DB49E}"/>
              </a:ext>
            </a:extLst>
          </p:cNvPr>
          <p:cNvSpPr>
            <a:spLocks noGrp="1"/>
          </p:cNvSpPr>
          <p:nvPr>
            <p:ph idx="1"/>
          </p:nvPr>
        </p:nvSpPr>
        <p:spPr/>
        <p:txBody>
          <a:bodyPr/>
          <a:lstStyle/>
          <a:p>
            <a:pPr>
              <a:buFont typeface="Wingdings" panose="05000000000000000000" pitchFamily="2" charset="2"/>
              <a:buChar char="Ø"/>
            </a:pPr>
            <a:r>
              <a:rPr lang="en-US" sz="4400" dirty="0"/>
              <a:t>Always document unsatisfactory performance by a vendor </a:t>
            </a:r>
            <a:r>
              <a:rPr lang="en-US" sz="4400" u="sng" dirty="0"/>
              <a:t>and send to the Buyer in Purchasing </a:t>
            </a:r>
            <a:r>
              <a:rPr lang="en-US" sz="4400" dirty="0"/>
              <a:t>to keep on file.  You never know when unsatisfactory performance will become habitual, so keep good records in order to support any future debarment of the vendor or actions against the vendor.</a:t>
            </a:r>
          </a:p>
          <a:p>
            <a:pPr>
              <a:buFont typeface="Wingdings" panose="05000000000000000000" pitchFamily="2" charset="2"/>
              <a:buChar char="Ø"/>
            </a:pPr>
            <a:r>
              <a:rPr lang="en-US" sz="4400" dirty="0"/>
              <a:t>It is the departments responsibility to make sure vendor is complying with the terms and conditions of the contract.</a:t>
            </a:r>
          </a:p>
          <a:p>
            <a:pPr lvl="1">
              <a:buFont typeface="Wingdings" panose="05000000000000000000" pitchFamily="2" charset="2"/>
              <a:buChar char="ü"/>
            </a:pPr>
            <a:r>
              <a:rPr lang="en-US" dirty="0"/>
              <a:t>Never agree to different terms without consulting Purchasing and putting those changes in writing.</a:t>
            </a:r>
          </a:p>
          <a:p>
            <a:endParaRPr lang="en-US" dirty="0"/>
          </a:p>
        </p:txBody>
      </p:sp>
      <p:sp>
        <p:nvSpPr>
          <p:cNvPr id="4" name="Slide Number Placeholder 3">
            <a:extLst>
              <a:ext uri="{FF2B5EF4-FFF2-40B4-BE49-F238E27FC236}">
                <a16:creationId xmlns:a16="http://schemas.microsoft.com/office/drawing/2014/main" id="{14856E00-7050-4D34-910F-6839B0316906}"/>
              </a:ext>
            </a:extLst>
          </p:cNvPr>
          <p:cNvSpPr>
            <a:spLocks noGrp="1"/>
          </p:cNvSpPr>
          <p:nvPr>
            <p:ph type="sldNum" sz="quarter" idx="12"/>
          </p:nvPr>
        </p:nvSpPr>
        <p:spPr/>
        <p:txBody>
          <a:bodyPr/>
          <a:lstStyle/>
          <a:p>
            <a:fld id="{7CEDE5B2-C1C1-4D63-AA9D-CC4846151D04}" type="slidenum">
              <a:rPr lang="en-US" smtClean="0"/>
              <a:t>35</a:t>
            </a:fld>
            <a:endParaRPr lang="en-US"/>
          </a:p>
        </p:txBody>
      </p:sp>
    </p:spTree>
    <p:extLst>
      <p:ext uri="{BB962C8B-B14F-4D97-AF65-F5344CB8AC3E}">
        <p14:creationId xmlns:p14="http://schemas.microsoft.com/office/powerpoint/2010/main" val="1931431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CD3E1-C01C-4625-B3E6-D88B91061E98}"/>
              </a:ext>
            </a:extLst>
          </p:cNvPr>
          <p:cNvSpPr>
            <a:spLocks noGrp="1"/>
          </p:cNvSpPr>
          <p:nvPr>
            <p:ph type="title"/>
          </p:nvPr>
        </p:nvSpPr>
        <p:spPr/>
        <p:txBody>
          <a:bodyPr/>
          <a:lstStyle/>
          <a:p>
            <a:r>
              <a:rPr lang="en-US" u="sng" dirty="0">
                <a:solidFill>
                  <a:schemeClr val="accent1">
                    <a:lumMod val="75000"/>
                  </a:schemeClr>
                </a:solidFill>
                <a:latin typeface="Arial Narrow" panose="020B0606020202030204" pitchFamily="34" charset="0"/>
              </a:rPr>
              <a:t>Contract Terms &amp; Fiscal Year Terms </a:t>
            </a:r>
          </a:p>
        </p:txBody>
      </p:sp>
      <p:sp>
        <p:nvSpPr>
          <p:cNvPr id="3" name="Content Placeholder 2">
            <a:extLst>
              <a:ext uri="{FF2B5EF4-FFF2-40B4-BE49-F238E27FC236}">
                <a16:creationId xmlns:a16="http://schemas.microsoft.com/office/drawing/2014/main" id="{6C6C9189-FCB0-49CC-8E64-B563B1E797CE}"/>
              </a:ext>
            </a:extLst>
          </p:cNvPr>
          <p:cNvSpPr>
            <a:spLocks noGrp="1"/>
          </p:cNvSpPr>
          <p:nvPr>
            <p:ph idx="1"/>
          </p:nvPr>
        </p:nvSpPr>
        <p:spPr/>
        <p:txBody>
          <a:bodyPr/>
          <a:lstStyle/>
          <a:p>
            <a:pPr>
              <a:buFont typeface="Wingdings" panose="05000000000000000000" pitchFamily="2" charset="2"/>
              <a:buChar char="Ø"/>
            </a:pPr>
            <a:r>
              <a:rPr lang="en-US" dirty="0"/>
              <a:t>Contract Terms can occur throughout the year</a:t>
            </a:r>
          </a:p>
          <a:p>
            <a:pPr lvl="1">
              <a:buFont typeface="Wingdings" panose="05000000000000000000" pitchFamily="2" charset="2"/>
              <a:buChar char="ü"/>
            </a:pPr>
            <a:r>
              <a:rPr lang="en-US" dirty="0"/>
              <a:t>Purchase orders based on contract term should be entered for the remaining months of the fiscal year</a:t>
            </a:r>
          </a:p>
          <a:p>
            <a:pPr lvl="1">
              <a:buFont typeface="Wingdings" panose="05000000000000000000" pitchFamily="2" charset="2"/>
              <a:buChar char="ü"/>
            </a:pPr>
            <a:r>
              <a:rPr lang="en-US" dirty="0"/>
              <a:t>Departments should notify AP Supervisor that PO should be left open if goods/services will not be received by the end of the FY</a:t>
            </a:r>
          </a:p>
          <a:p>
            <a:pPr lvl="1">
              <a:buFont typeface="Wingdings" panose="05000000000000000000" pitchFamily="2" charset="2"/>
              <a:buChar char="ü"/>
            </a:pPr>
            <a:r>
              <a:rPr lang="en-US" dirty="0"/>
              <a:t>Budget is not rolled so place orders early to avoid having to pay out of the next year’s budget.</a:t>
            </a:r>
          </a:p>
          <a:p>
            <a:pPr>
              <a:buFont typeface="Wingdings" panose="05000000000000000000" pitchFamily="2" charset="2"/>
              <a:buChar char="Ø"/>
            </a:pPr>
            <a:r>
              <a:rPr lang="en-US" dirty="0"/>
              <a:t>Open purchase orders should be done for the FY</a:t>
            </a:r>
          </a:p>
          <a:p>
            <a:pPr lvl="1">
              <a:buFont typeface="Wingdings" panose="05000000000000000000" pitchFamily="2" charset="2"/>
              <a:buChar char="ü"/>
            </a:pPr>
            <a:r>
              <a:rPr lang="en-US" dirty="0"/>
              <a:t>Open POs are closed at the end of the FY</a:t>
            </a:r>
          </a:p>
        </p:txBody>
      </p:sp>
      <p:sp>
        <p:nvSpPr>
          <p:cNvPr id="4" name="Slide Number Placeholder 3">
            <a:extLst>
              <a:ext uri="{FF2B5EF4-FFF2-40B4-BE49-F238E27FC236}">
                <a16:creationId xmlns:a16="http://schemas.microsoft.com/office/drawing/2014/main" id="{015E03C7-94B4-4A7D-A1DE-CBE54ED1CBC5}"/>
              </a:ext>
            </a:extLst>
          </p:cNvPr>
          <p:cNvSpPr>
            <a:spLocks noGrp="1"/>
          </p:cNvSpPr>
          <p:nvPr>
            <p:ph type="sldNum" sz="quarter" idx="12"/>
          </p:nvPr>
        </p:nvSpPr>
        <p:spPr/>
        <p:txBody>
          <a:bodyPr/>
          <a:lstStyle/>
          <a:p>
            <a:fld id="{7CEDE5B2-C1C1-4D63-AA9D-CC4846151D04}" type="slidenum">
              <a:rPr lang="en-US" smtClean="0"/>
              <a:t>36</a:t>
            </a:fld>
            <a:endParaRPr lang="en-US"/>
          </a:p>
        </p:txBody>
      </p:sp>
    </p:spTree>
    <p:extLst>
      <p:ext uri="{BB962C8B-B14F-4D97-AF65-F5344CB8AC3E}">
        <p14:creationId xmlns:p14="http://schemas.microsoft.com/office/powerpoint/2010/main" val="830309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0D4CF-CE69-4498-9F4F-BE479701E8AF}"/>
              </a:ext>
            </a:extLst>
          </p:cNvPr>
          <p:cNvSpPr>
            <a:spLocks noGrp="1"/>
          </p:cNvSpPr>
          <p:nvPr>
            <p:ph type="title"/>
          </p:nvPr>
        </p:nvSpPr>
        <p:spPr/>
        <p:txBody>
          <a:bodyPr/>
          <a:lstStyle/>
          <a:p>
            <a:r>
              <a:rPr lang="en-US" u="sng" dirty="0">
                <a:solidFill>
                  <a:schemeClr val="accent1">
                    <a:lumMod val="75000"/>
                  </a:schemeClr>
                </a:solidFill>
                <a:latin typeface="Arial Narrow" panose="020B0606020202030204" pitchFamily="34" charset="0"/>
              </a:rPr>
              <a:t>Catering – America To Go (ATG)</a:t>
            </a:r>
          </a:p>
        </p:txBody>
      </p:sp>
      <p:sp>
        <p:nvSpPr>
          <p:cNvPr id="3" name="Content Placeholder 2">
            <a:extLst>
              <a:ext uri="{FF2B5EF4-FFF2-40B4-BE49-F238E27FC236}">
                <a16:creationId xmlns:a16="http://schemas.microsoft.com/office/drawing/2014/main" id="{0E68C2F5-E3C1-4118-B27E-450AF4D791D4}"/>
              </a:ext>
            </a:extLst>
          </p:cNvPr>
          <p:cNvSpPr>
            <a:spLocks noGrp="1"/>
          </p:cNvSpPr>
          <p:nvPr>
            <p:ph idx="1"/>
          </p:nvPr>
        </p:nvSpPr>
        <p:spPr/>
        <p:txBody>
          <a:bodyPr>
            <a:normAutofit fontScale="92500" lnSpcReduction="20000"/>
          </a:bodyPr>
          <a:lstStyle/>
          <a:p>
            <a:pPr marL="548640" lvl="1" indent="-457200">
              <a:buFont typeface="Wingdings" panose="05000000000000000000" pitchFamily="2" charset="2"/>
              <a:buChar char="Ø"/>
            </a:pPr>
            <a:r>
              <a:rPr lang="en-US" sz="3500" dirty="0"/>
              <a:t>Collin’s Food Service Department has first right of refusal for all catering.</a:t>
            </a:r>
          </a:p>
          <a:p>
            <a:pPr marL="548640" lvl="1" indent="-457200">
              <a:buFont typeface="Wingdings" panose="05000000000000000000" pitchFamily="2" charset="2"/>
              <a:buChar char="Ø"/>
            </a:pPr>
            <a:r>
              <a:rPr lang="en-US" sz="3500" dirty="0"/>
              <a:t>All catering orders that are not being provided by in-house catering should be placed through a punch-out in Workday (Pizza is an exception)</a:t>
            </a:r>
          </a:p>
          <a:p>
            <a:pPr marL="548640" lvl="1" indent="-457200">
              <a:buFont typeface="Wingdings" panose="05000000000000000000" pitchFamily="2" charset="2"/>
              <a:buChar char="Ø"/>
            </a:pPr>
            <a:r>
              <a:rPr lang="en-US" sz="3500" dirty="0"/>
              <a:t>ATG negotiates contracts with restaurants/caterers and ensures insurance and permits are in place.</a:t>
            </a:r>
          </a:p>
          <a:p>
            <a:pPr marL="548640" lvl="1" indent="-457200">
              <a:buFont typeface="Wingdings" panose="05000000000000000000" pitchFamily="2" charset="2"/>
              <a:buChar char="Ø"/>
            </a:pPr>
            <a:r>
              <a:rPr lang="en-US" sz="3500" dirty="0"/>
              <a:t>When changing an order, please do not contact the restaurant/caterer, contact ATG Customer Service</a:t>
            </a:r>
          </a:p>
          <a:p>
            <a:pPr marL="548640" lvl="1" indent="-457200">
              <a:buFont typeface="Wingdings" panose="05000000000000000000" pitchFamily="2" charset="2"/>
              <a:buChar char="Ø"/>
            </a:pPr>
            <a:r>
              <a:rPr lang="en-US" sz="3500" dirty="0"/>
              <a:t>Be aware of tips/delivery and service fees on quotes</a:t>
            </a:r>
          </a:p>
          <a:p>
            <a:pPr marL="548640" lvl="1" indent="-457200">
              <a:buFont typeface="Wingdings" panose="05000000000000000000" pitchFamily="2" charset="2"/>
              <a:buChar char="Ø"/>
            </a:pPr>
            <a:r>
              <a:rPr lang="en-US" sz="3500" dirty="0"/>
              <a:t>Deposits can be paid for events over $5k</a:t>
            </a:r>
          </a:p>
          <a:p>
            <a:pPr marL="548640" lvl="1" indent="-457200">
              <a:buFont typeface="Wingdings" panose="05000000000000000000" pitchFamily="2" charset="2"/>
              <a:buChar char="Ø"/>
            </a:pPr>
            <a:r>
              <a:rPr lang="en-US" sz="3500" dirty="0"/>
              <a:t>To have restaurants/caterers added, please contact Vivian Bordon at </a:t>
            </a:r>
            <a:r>
              <a:rPr lang="en-US" sz="3500" dirty="0">
                <a:hlinkClick r:id="rId2"/>
              </a:rPr>
              <a:t>vivian.bordon@americatogo.com</a:t>
            </a:r>
            <a:r>
              <a:rPr lang="en-US" sz="3500" dirty="0"/>
              <a:t> and copy Steve Tillman in Purchasing at </a:t>
            </a:r>
            <a:r>
              <a:rPr lang="en-US" sz="3500" dirty="0">
                <a:hlinkClick r:id="rId3"/>
              </a:rPr>
              <a:t>steve.tillman@collin.edu</a:t>
            </a:r>
            <a:r>
              <a:rPr lang="en-US" sz="3500" dirty="0"/>
              <a:t> </a:t>
            </a:r>
          </a:p>
          <a:p>
            <a:pPr lvl="1"/>
            <a:r>
              <a:rPr lang="en-US" sz="3000" dirty="0"/>
              <a:t>Direct all ATG questions to Steve</a:t>
            </a:r>
          </a:p>
          <a:p>
            <a:pPr lvl="1"/>
            <a:r>
              <a:rPr lang="en-US" sz="3000" dirty="0"/>
              <a:t>Customer Care can be reached 24/7 at:</a:t>
            </a:r>
          </a:p>
          <a:p>
            <a:pPr lvl="2"/>
            <a:r>
              <a:rPr lang="en-US" sz="2600" dirty="0"/>
              <a:t>866-ATG-TOGO</a:t>
            </a:r>
          </a:p>
          <a:p>
            <a:pPr lvl="2"/>
            <a:r>
              <a:rPr lang="en-US" sz="2600" dirty="0"/>
              <a:t>customerservice@americatogo.com</a:t>
            </a:r>
          </a:p>
          <a:p>
            <a:endParaRPr lang="en-US" dirty="0"/>
          </a:p>
        </p:txBody>
      </p:sp>
      <p:sp>
        <p:nvSpPr>
          <p:cNvPr id="4" name="Slide Number Placeholder 3">
            <a:extLst>
              <a:ext uri="{FF2B5EF4-FFF2-40B4-BE49-F238E27FC236}">
                <a16:creationId xmlns:a16="http://schemas.microsoft.com/office/drawing/2014/main" id="{4EC4E916-AF10-4A97-A355-03C755FF9B8F}"/>
              </a:ext>
            </a:extLst>
          </p:cNvPr>
          <p:cNvSpPr>
            <a:spLocks noGrp="1"/>
          </p:cNvSpPr>
          <p:nvPr>
            <p:ph type="sldNum" sz="quarter" idx="12"/>
          </p:nvPr>
        </p:nvSpPr>
        <p:spPr/>
        <p:txBody>
          <a:bodyPr/>
          <a:lstStyle/>
          <a:p>
            <a:fld id="{7CEDE5B2-C1C1-4D63-AA9D-CC4846151D04}" type="slidenum">
              <a:rPr lang="en-US" smtClean="0"/>
              <a:t>37</a:t>
            </a:fld>
            <a:endParaRPr lang="en-US"/>
          </a:p>
        </p:txBody>
      </p:sp>
    </p:spTree>
    <p:extLst>
      <p:ext uri="{BB962C8B-B14F-4D97-AF65-F5344CB8AC3E}">
        <p14:creationId xmlns:p14="http://schemas.microsoft.com/office/powerpoint/2010/main" val="1035218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A5842-84D9-4981-ACBF-F6A3802B602B}"/>
              </a:ext>
            </a:extLst>
          </p:cNvPr>
          <p:cNvSpPr>
            <a:spLocks noGrp="1"/>
          </p:cNvSpPr>
          <p:nvPr>
            <p:ph type="title"/>
          </p:nvPr>
        </p:nvSpPr>
        <p:spPr/>
        <p:txBody>
          <a:bodyPr/>
          <a:lstStyle/>
          <a:p>
            <a:r>
              <a:rPr lang="en-US" u="sng" dirty="0">
                <a:solidFill>
                  <a:schemeClr val="accent1">
                    <a:lumMod val="75000"/>
                  </a:schemeClr>
                </a:solidFill>
                <a:latin typeface="Arial Narrow" panose="020B0606020202030204" pitchFamily="34" charset="0"/>
              </a:rPr>
              <a:t>Amazon Purchases</a:t>
            </a:r>
          </a:p>
        </p:txBody>
      </p:sp>
      <p:sp>
        <p:nvSpPr>
          <p:cNvPr id="3" name="Content Placeholder 2">
            <a:extLst>
              <a:ext uri="{FF2B5EF4-FFF2-40B4-BE49-F238E27FC236}">
                <a16:creationId xmlns:a16="http://schemas.microsoft.com/office/drawing/2014/main" id="{5E324EDD-61F4-4C83-A75F-B98ED7A9672C}"/>
              </a:ext>
            </a:extLst>
          </p:cNvPr>
          <p:cNvSpPr>
            <a:spLocks noGrp="1"/>
          </p:cNvSpPr>
          <p:nvPr>
            <p:ph idx="1"/>
          </p:nvPr>
        </p:nvSpPr>
        <p:spPr>
          <a:xfrm>
            <a:off x="1000760" y="2479676"/>
            <a:ext cx="15422880" cy="6702424"/>
          </a:xfrm>
        </p:spPr>
        <p:txBody>
          <a:bodyPr>
            <a:normAutofit fontScale="77500" lnSpcReduction="20000"/>
          </a:bodyPr>
          <a:lstStyle/>
          <a:p>
            <a:pPr>
              <a:buFont typeface="Wingdings" panose="05000000000000000000" pitchFamily="2" charset="2"/>
              <a:buChar char="Ø"/>
            </a:pPr>
            <a:r>
              <a:rPr lang="en-US" dirty="0"/>
              <a:t>Tim Accountius is the internal contact for Amazon order questions</a:t>
            </a:r>
          </a:p>
          <a:p>
            <a:pPr>
              <a:buFont typeface="Wingdings" panose="05000000000000000000" pitchFamily="2" charset="2"/>
              <a:buChar char="Ø"/>
            </a:pPr>
            <a:r>
              <a:rPr lang="en-US" dirty="0"/>
              <a:t>Orders must be submitted through the punchout in Workday and you must set up account with Amazon prior to using punchout</a:t>
            </a:r>
          </a:p>
          <a:p>
            <a:pPr>
              <a:buFont typeface="Wingdings" panose="05000000000000000000" pitchFamily="2" charset="2"/>
              <a:buChar char="Ø"/>
            </a:pPr>
            <a:r>
              <a:rPr lang="en-US" dirty="0"/>
              <a:t>Orders outside 45 day window for delivery</a:t>
            </a:r>
          </a:p>
          <a:p>
            <a:pPr>
              <a:buFont typeface="Wingdings" panose="05000000000000000000" pitchFamily="2" charset="2"/>
              <a:buChar char="Ø"/>
            </a:pPr>
            <a:r>
              <a:rPr lang="en-US" dirty="0"/>
              <a:t>Free two-day shipping on all orders shipped by Amazon, not third party</a:t>
            </a:r>
          </a:p>
          <a:p>
            <a:pPr>
              <a:buFont typeface="Wingdings" panose="05000000000000000000" pitchFamily="2" charset="2"/>
              <a:buChar char="Ø"/>
            </a:pPr>
            <a:r>
              <a:rPr lang="en-US" dirty="0"/>
              <a:t>User account tied to Collin email (must change any personal accounts that use your Collin email)</a:t>
            </a:r>
          </a:p>
          <a:p>
            <a:pPr>
              <a:buFont typeface="Wingdings" panose="05000000000000000000" pitchFamily="2" charset="2"/>
              <a:buChar char="Ø"/>
            </a:pPr>
            <a:r>
              <a:rPr lang="en-US" dirty="0"/>
              <a:t>Amazon orders meeting various restrictions reviewed by Purchasing</a:t>
            </a:r>
          </a:p>
          <a:p>
            <a:pPr>
              <a:buFont typeface="Wingdings" panose="05000000000000000000" pitchFamily="2" charset="2"/>
              <a:buChar char="Ø"/>
            </a:pPr>
            <a:r>
              <a:rPr lang="en-US" dirty="0"/>
              <a:t>Pay attention to ship from information</a:t>
            </a:r>
          </a:p>
          <a:p>
            <a:pPr>
              <a:buFont typeface="Wingdings" panose="05000000000000000000" pitchFamily="2" charset="2"/>
              <a:buChar char="Ø"/>
            </a:pPr>
            <a:r>
              <a:rPr lang="en-US" dirty="0"/>
              <a:t>Select the correct campus to ship to</a:t>
            </a:r>
          </a:p>
          <a:p>
            <a:pPr>
              <a:buFont typeface="Wingdings" panose="05000000000000000000" pitchFamily="2" charset="2"/>
              <a:buChar char="Ø"/>
            </a:pPr>
            <a:r>
              <a:rPr lang="en-US" dirty="0"/>
              <a:t>Some quantity restrictions apply – use Amazon quote function for larger quantities</a:t>
            </a:r>
          </a:p>
          <a:p>
            <a:pPr>
              <a:buFont typeface="Wingdings" panose="05000000000000000000" pitchFamily="2" charset="2"/>
              <a:buChar char="Ø"/>
            </a:pPr>
            <a:r>
              <a:rPr lang="en-US" dirty="0"/>
              <a:t>Amazon does have bulk discounts available</a:t>
            </a:r>
          </a:p>
          <a:p>
            <a:pPr>
              <a:buFont typeface="Wingdings" panose="05000000000000000000" pitchFamily="2" charset="2"/>
              <a:buChar char="Ø"/>
            </a:pPr>
            <a:r>
              <a:rPr lang="en-US" dirty="0"/>
              <a:t>New Single Sign On allows you to view order history, set up wish list and buy again</a:t>
            </a:r>
          </a:p>
          <a:p>
            <a:endParaRPr lang="en-US" dirty="0"/>
          </a:p>
        </p:txBody>
      </p:sp>
      <p:sp>
        <p:nvSpPr>
          <p:cNvPr id="4" name="Slide Number Placeholder 3">
            <a:extLst>
              <a:ext uri="{FF2B5EF4-FFF2-40B4-BE49-F238E27FC236}">
                <a16:creationId xmlns:a16="http://schemas.microsoft.com/office/drawing/2014/main" id="{11F4A563-BCAE-44F4-B07B-A3F1FDC4A418}"/>
              </a:ext>
            </a:extLst>
          </p:cNvPr>
          <p:cNvSpPr>
            <a:spLocks noGrp="1"/>
          </p:cNvSpPr>
          <p:nvPr>
            <p:ph type="sldNum" sz="quarter" idx="12"/>
          </p:nvPr>
        </p:nvSpPr>
        <p:spPr/>
        <p:txBody>
          <a:bodyPr/>
          <a:lstStyle/>
          <a:p>
            <a:fld id="{7CEDE5B2-C1C1-4D63-AA9D-CC4846151D04}" type="slidenum">
              <a:rPr lang="en-US" smtClean="0"/>
              <a:t>38</a:t>
            </a:fld>
            <a:endParaRPr lang="en-US"/>
          </a:p>
        </p:txBody>
      </p:sp>
    </p:spTree>
    <p:extLst>
      <p:ext uri="{BB962C8B-B14F-4D97-AF65-F5344CB8AC3E}">
        <p14:creationId xmlns:p14="http://schemas.microsoft.com/office/powerpoint/2010/main" val="14831898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B78B0-D87E-42F4-A52C-9E91C2FC3D84}"/>
              </a:ext>
            </a:extLst>
          </p:cNvPr>
          <p:cNvSpPr>
            <a:spLocks noGrp="1"/>
          </p:cNvSpPr>
          <p:nvPr>
            <p:ph type="title"/>
          </p:nvPr>
        </p:nvSpPr>
        <p:spPr/>
        <p:txBody>
          <a:bodyPr/>
          <a:lstStyle/>
          <a:p>
            <a:r>
              <a:rPr lang="en-US" u="sng" dirty="0">
                <a:solidFill>
                  <a:schemeClr val="accent1">
                    <a:lumMod val="75000"/>
                  </a:schemeClr>
                </a:solidFill>
                <a:latin typeface="Arial Narrow" panose="020B0606020202030204" pitchFamily="34" charset="0"/>
              </a:rPr>
              <a:t>Staples Purchases</a:t>
            </a:r>
          </a:p>
        </p:txBody>
      </p:sp>
      <p:sp>
        <p:nvSpPr>
          <p:cNvPr id="3" name="Content Placeholder 2">
            <a:extLst>
              <a:ext uri="{FF2B5EF4-FFF2-40B4-BE49-F238E27FC236}">
                <a16:creationId xmlns:a16="http://schemas.microsoft.com/office/drawing/2014/main" id="{70778F69-8AC0-4264-8913-1A5B9F93CD64}"/>
              </a:ext>
            </a:extLst>
          </p:cNvPr>
          <p:cNvSpPr>
            <a:spLocks noGrp="1"/>
          </p:cNvSpPr>
          <p:nvPr>
            <p:ph idx="1"/>
          </p:nvPr>
        </p:nvSpPr>
        <p:spPr/>
        <p:txBody>
          <a:bodyPr/>
          <a:lstStyle/>
          <a:p>
            <a:pPr>
              <a:buFont typeface="Wingdings" panose="05000000000000000000" pitchFamily="2" charset="2"/>
              <a:buChar char="Ø"/>
            </a:pPr>
            <a:r>
              <a:rPr lang="en-US" dirty="0"/>
              <a:t>Must include a delivery location on the order</a:t>
            </a:r>
          </a:p>
          <a:p>
            <a:pPr>
              <a:buFont typeface="Wingdings" panose="05000000000000000000" pitchFamily="2" charset="2"/>
              <a:buChar char="Ø"/>
            </a:pPr>
            <a:r>
              <a:rPr lang="en-US" dirty="0"/>
              <a:t>There is a $50 minimum for orders from Staples</a:t>
            </a:r>
          </a:p>
          <a:p>
            <a:pPr>
              <a:buFont typeface="Wingdings" panose="05000000000000000000" pitchFamily="2" charset="2"/>
              <a:buChar char="Ø"/>
            </a:pPr>
            <a:r>
              <a:rPr lang="en-US" dirty="0"/>
              <a:t>Specific categories, such as furniture and technology items are blocked</a:t>
            </a:r>
          </a:p>
          <a:p>
            <a:pPr>
              <a:buFont typeface="Wingdings" panose="05000000000000000000" pitchFamily="2" charset="2"/>
              <a:buChar char="Ø"/>
            </a:pPr>
            <a:r>
              <a:rPr lang="en-US" sz="4400" dirty="0"/>
              <a:t>Contact Steve Tillman at </a:t>
            </a:r>
            <a:r>
              <a:rPr lang="en-US" sz="4400" dirty="0">
                <a:hlinkClick r:id="rId2"/>
              </a:rPr>
              <a:t>steve.tillman@collin.edu</a:t>
            </a:r>
            <a:r>
              <a:rPr lang="en-US" sz="4400" dirty="0"/>
              <a:t> for questions related to purchases from Staples</a:t>
            </a:r>
            <a:endParaRPr lang="en-US" dirty="0"/>
          </a:p>
        </p:txBody>
      </p:sp>
      <p:sp>
        <p:nvSpPr>
          <p:cNvPr id="4" name="Slide Number Placeholder 3">
            <a:extLst>
              <a:ext uri="{FF2B5EF4-FFF2-40B4-BE49-F238E27FC236}">
                <a16:creationId xmlns:a16="http://schemas.microsoft.com/office/drawing/2014/main" id="{396EAADB-EFAE-4673-BB2A-36B0086FB63B}"/>
              </a:ext>
            </a:extLst>
          </p:cNvPr>
          <p:cNvSpPr>
            <a:spLocks noGrp="1"/>
          </p:cNvSpPr>
          <p:nvPr>
            <p:ph type="sldNum" sz="quarter" idx="12"/>
          </p:nvPr>
        </p:nvSpPr>
        <p:spPr/>
        <p:txBody>
          <a:bodyPr/>
          <a:lstStyle/>
          <a:p>
            <a:fld id="{7CEDE5B2-C1C1-4D63-AA9D-CC4846151D04}" type="slidenum">
              <a:rPr lang="en-US" smtClean="0"/>
              <a:t>39</a:t>
            </a:fld>
            <a:endParaRPr lang="en-US"/>
          </a:p>
        </p:txBody>
      </p:sp>
    </p:spTree>
    <p:extLst>
      <p:ext uri="{BB962C8B-B14F-4D97-AF65-F5344CB8AC3E}">
        <p14:creationId xmlns:p14="http://schemas.microsoft.com/office/powerpoint/2010/main" val="2813291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E08A9-FE95-4F2C-A305-E87FA6C77632}"/>
              </a:ext>
            </a:extLst>
          </p:cNvPr>
          <p:cNvSpPr>
            <a:spLocks noGrp="1"/>
          </p:cNvSpPr>
          <p:nvPr>
            <p:ph type="ctrTitle"/>
          </p:nvPr>
        </p:nvSpPr>
        <p:spPr>
          <a:xfrm>
            <a:off x="1303867" y="2078585"/>
            <a:ext cx="7990840" cy="2272145"/>
          </a:xfrm>
        </p:spPr>
        <p:txBody>
          <a:bodyPr>
            <a:normAutofit fontScale="90000"/>
          </a:bodyPr>
          <a:lstStyle/>
          <a:p>
            <a:r>
              <a:rPr lang="en-US" u="sng" dirty="0">
                <a:solidFill>
                  <a:schemeClr val="accent1">
                    <a:lumMod val="75000"/>
                  </a:schemeClr>
                </a:solidFill>
              </a:rPr>
              <a:t>Who do I contact in Purchasing?</a:t>
            </a:r>
            <a:br>
              <a:rPr lang="en-US" u="sng" dirty="0">
                <a:solidFill>
                  <a:schemeClr val="accent1">
                    <a:lumMod val="75000"/>
                  </a:schemeClr>
                </a:solidFill>
                <a:latin typeface="Arial Narrow" panose="020B0606020202030204" pitchFamily="34" charset="0"/>
              </a:rPr>
            </a:br>
            <a:endParaRPr lang="en-US" u="sng" dirty="0">
              <a:solidFill>
                <a:schemeClr val="accent1">
                  <a:lumMod val="75000"/>
                </a:schemeClr>
              </a:solidFill>
              <a:latin typeface="Arial Narrow" panose="020B0606020202030204" pitchFamily="34" charset="0"/>
            </a:endParaRPr>
          </a:p>
        </p:txBody>
      </p:sp>
      <p:sp>
        <p:nvSpPr>
          <p:cNvPr id="3" name="Subtitle 2">
            <a:extLst>
              <a:ext uri="{FF2B5EF4-FFF2-40B4-BE49-F238E27FC236}">
                <a16:creationId xmlns:a16="http://schemas.microsoft.com/office/drawing/2014/main" id="{2B9BB061-FB59-4FD9-9D7A-97D11267E42F}"/>
              </a:ext>
            </a:extLst>
          </p:cNvPr>
          <p:cNvSpPr>
            <a:spLocks noGrp="1"/>
          </p:cNvSpPr>
          <p:nvPr>
            <p:ph type="subTitle" idx="1"/>
          </p:nvPr>
        </p:nvSpPr>
        <p:spPr>
          <a:xfrm>
            <a:off x="1303867" y="2582141"/>
            <a:ext cx="14592370" cy="8166276"/>
          </a:xfrm>
        </p:spPr>
        <p:txBody>
          <a:bodyPr>
            <a:normAutofit/>
          </a:bodyPr>
          <a:lstStyle/>
          <a:p>
            <a:pPr algn="l"/>
            <a:endParaRPr lang="en-US" u="sng" dirty="0">
              <a:latin typeface="Adobe Song Std L" panose="02020300000000000000" pitchFamily="18" charset="-128"/>
              <a:ea typeface="Adobe Song Std L" panose="02020300000000000000" pitchFamily="18" charset="-128"/>
            </a:endParaRPr>
          </a:p>
          <a:p>
            <a:pPr algn="l"/>
            <a:endParaRPr lang="en-US" sz="2640" dirty="0"/>
          </a:p>
          <a:p>
            <a:pPr marL="457200" indent="-457200" algn="l">
              <a:buFont typeface="Wingdings" panose="05000000000000000000" pitchFamily="2" charset="2"/>
              <a:buChar char="Ø"/>
            </a:pPr>
            <a:r>
              <a:rPr lang="en-US" sz="4800" dirty="0"/>
              <a:t>If related to a specific purchase, contact the buyer for that department or commodity listed on the Purchasing Intranet site or the buyer that placed the order. </a:t>
            </a:r>
          </a:p>
          <a:p>
            <a:pPr marL="457200" indent="-457200" algn="l">
              <a:buFont typeface="Wingdings" panose="05000000000000000000" pitchFamily="2" charset="2"/>
              <a:buChar char="Ø"/>
            </a:pPr>
            <a:r>
              <a:rPr lang="en-US" sz="4800" dirty="0"/>
              <a:t>To expedite a requisition in the Purchasing Approval queue, contact Tim Accountius, Karen Bell or Jennifer Wright if Tim and Karen are unavailable.</a:t>
            </a:r>
          </a:p>
          <a:p>
            <a:pPr marL="457200" indent="-457200" algn="l">
              <a:buFont typeface="Wingdings" panose="05000000000000000000" pitchFamily="2" charset="2"/>
              <a:buChar char="Ø"/>
            </a:pPr>
            <a:r>
              <a:rPr lang="en-US" sz="4800" dirty="0"/>
              <a:t>Workday Training or questions, contact Katherine Rios.</a:t>
            </a:r>
          </a:p>
          <a:p>
            <a:pPr algn="l"/>
            <a:endParaRPr lang="en-US" sz="2640" dirty="0"/>
          </a:p>
        </p:txBody>
      </p:sp>
      <p:pic>
        <p:nvPicPr>
          <p:cNvPr id="5" name="Picture 4">
            <a:extLst>
              <a:ext uri="{FF2B5EF4-FFF2-40B4-BE49-F238E27FC236}">
                <a16:creationId xmlns:a16="http://schemas.microsoft.com/office/drawing/2014/main" id="{20E99745-20C0-4BE1-B8BF-413A79399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6640" y="1029157"/>
            <a:ext cx="6631093" cy="1823551"/>
          </a:xfrm>
          <a:prstGeom prst="rect">
            <a:avLst/>
          </a:prstGeom>
        </p:spPr>
      </p:pic>
    </p:spTree>
    <p:extLst>
      <p:ext uri="{BB962C8B-B14F-4D97-AF65-F5344CB8AC3E}">
        <p14:creationId xmlns:p14="http://schemas.microsoft.com/office/powerpoint/2010/main" val="42556770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F1CA1-FAB5-4494-ABAB-134F202CBEEF}"/>
              </a:ext>
            </a:extLst>
          </p:cNvPr>
          <p:cNvSpPr>
            <a:spLocks noGrp="1"/>
          </p:cNvSpPr>
          <p:nvPr>
            <p:ph type="title"/>
          </p:nvPr>
        </p:nvSpPr>
        <p:spPr/>
        <p:txBody>
          <a:bodyPr/>
          <a:lstStyle/>
          <a:p>
            <a:r>
              <a:rPr lang="en-US" u="sng" dirty="0">
                <a:solidFill>
                  <a:schemeClr val="accent1">
                    <a:lumMod val="75000"/>
                  </a:schemeClr>
                </a:solidFill>
                <a:latin typeface="Arial Narrow" panose="020B0606020202030204" pitchFamily="34" charset="0"/>
              </a:rPr>
              <a:t>Tools to Use for Free</a:t>
            </a:r>
          </a:p>
        </p:txBody>
      </p:sp>
      <p:sp>
        <p:nvSpPr>
          <p:cNvPr id="3" name="Content Placeholder 2">
            <a:extLst>
              <a:ext uri="{FF2B5EF4-FFF2-40B4-BE49-F238E27FC236}">
                <a16:creationId xmlns:a16="http://schemas.microsoft.com/office/drawing/2014/main" id="{E9DFD066-6E9F-4802-ACB3-275150246F71}"/>
              </a:ext>
            </a:extLst>
          </p:cNvPr>
          <p:cNvSpPr>
            <a:spLocks noGrp="1"/>
          </p:cNvSpPr>
          <p:nvPr>
            <p:ph idx="1"/>
          </p:nvPr>
        </p:nvSpPr>
        <p:spPr/>
        <p:txBody>
          <a:bodyPr/>
          <a:lstStyle/>
          <a:p>
            <a:pPr marL="182880" lvl="1"/>
            <a:r>
              <a:rPr lang="en-US" sz="3200" dirty="0"/>
              <a:t>Pavilion – Search for suppliers that have cooperative contracts and get quotes.</a:t>
            </a:r>
          </a:p>
          <a:p>
            <a:pPr marL="457200" lvl="2"/>
            <a:r>
              <a:rPr lang="en-US" sz="2400" dirty="0">
                <a:hlinkClick r:id="rId2"/>
              </a:rPr>
              <a:t>https://www.withpavilion.com/</a:t>
            </a:r>
            <a:r>
              <a:rPr lang="en-US" sz="2400" dirty="0"/>
              <a:t> </a:t>
            </a:r>
          </a:p>
          <a:p>
            <a:pPr marL="182880" lvl="2"/>
            <a:r>
              <a:rPr lang="en-US" sz="3200" dirty="0" err="1"/>
              <a:t>Procurated</a:t>
            </a:r>
            <a:r>
              <a:rPr lang="en-US" sz="3200" dirty="0"/>
              <a:t> – Search for supplier references and provide references on suppliers.</a:t>
            </a:r>
          </a:p>
          <a:p>
            <a:pPr marL="457200" lvl="2"/>
            <a:r>
              <a:rPr lang="en-US" sz="2400" dirty="0">
                <a:hlinkClick r:id="rId3"/>
              </a:rPr>
              <a:t>https://www.procurated.com/</a:t>
            </a:r>
            <a:endParaRPr lang="en-US" sz="2400" dirty="0"/>
          </a:p>
          <a:p>
            <a:endParaRPr lang="en-US" dirty="0"/>
          </a:p>
        </p:txBody>
      </p:sp>
      <p:sp>
        <p:nvSpPr>
          <p:cNvPr id="4" name="Slide Number Placeholder 3">
            <a:extLst>
              <a:ext uri="{FF2B5EF4-FFF2-40B4-BE49-F238E27FC236}">
                <a16:creationId xmlns:a16="http://schemas.microsoft.com/office/drawing/2014/main" id="{33B19BC8-FBA4-4A47-8BF7-27E6F328B194}"/>
              </a:ext>
            </a:extLst>
          </p:cNvPr>
          <p:cNvSpPr>
            <a:spLocks noGrp="1"/>
          </p:cNvSpPr>
          <p:nvPr>
            <p:ph type="sldNum" sz="quarter" idx="12"/>
          </p:nvPr>
        </p:nvSpPr>
        <p:spPr/>
        <p:txBody>
          <a:bodyPr/>
          <a:lstStyle/>
          <a:p>
            <a:fld id="{7CEDE5B2-C1C1-4D63-AA9D-CC4846151D04}" type="slidenum">
              <a:rPr lang="en-US" smtClean="0"/>
              <a:t>40</a:t>
            </a:fld>
            <a:endParaRPr lang="en-US"/>
          </a:p>
        </p:txBody>
      </p:sp>
      <p:pic>
        <p:nvPicPr>
          <p:cNvPr id="6" name="Picture 5">
            <a:extLst>
              <a:ext uri="{FF2B5EF4-FFF2-40B4-BE49-F238E27FC236}">
                <a16:creationId xmlns:a16="http://schemas.microsoft.com/office/drawing/2014/main" id="{8BB1CC8C-6768-45A8-8D6C-B02D9A8A230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544024" y="4548554"/>
            <a:ext cx="6403122" cy="5309610"/>
          </a:xfrm>
          <a:prstGeom prst="rect">
            <a:avLst/>
          </a:prstGeom>
        </p:spPr>
      </p:pic>
      <p:sp>
        <p:nvSpPr>
          <p:cNvPr id="7" name="TextBox 6">
            <a:extLst>
              <a:ext uri="{FF2B5EF4-FFF2-40B4-BE49-F238E27FC236}">
                <a16:creationId xmlns:a16="http://schemas.microsoft.com/office/drawing/2014/main" id="{1906DD52-8BA5-4CB0-AB81-A073F7B0945F}"/>
              </a:ext>
            </a:extLst>
          </p:cNvPr>
          <p:cNvSpPr txBox="1"/>
          <p:nvPr/>
        </p:nvSpPr>
        <p:spPr>
          <a:xfrm>
            <a:off x="5252721" y="9858164"/>
            <a:ext cx="6694425" cy="230832"/>
          </a:xfrm>
          <a:prstGeom prst="rect">
            <a:avLst/>
          </a:prstGeom>
          <a:noFill/>
        </p:spPr>
        <p:txBody>
          <a:bodyPr wrap="square" rtlCol="0">
            <a:spAutoFit/>
          </a:bodyPr>
          <a:lstStyle/>
          <a:p>
            <a:r>
              <a:rPr lang="en-US" sz="900">
                <a:hlinkClick r:id="rId5" tooltip="https://freepngimg.com/png/27143-toolbox-transparent"/>
              </a:rPr>
              <a:t>This Photo</a:t>
            </a:r>
            <a:r>
              <a:rPr lang="en-US" sz="900"/>
              <a:t> by Unknown Author is licensed under </a:t>
            </a:r>
            <a:r>
              <a:rPr lang="en-US" sz="900">
                <a:hlinkClick r:id="rId6" tooltip="https://creativecommons.org/licenses/by-nc/3.0/"/>
              </a:rPr>
              <a:t>CC BY-NC</a:t>
            </a:r>
            <a:endParaRPr lang="en-US" sz="900"/>
          </a:p>
        </p:txBody>
      </p:sp>
    </p:spTree>
    <p:extLst>
      <p:ext uri="{BB962C8B-B14F-4D97-AF65-F5344CB8AC3E}">
        <p14:creationId xmlns:p14="http://schemas.microsoft.com/office/powerpoint/2010/main" val="1966015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0F053-0E32-419F-A1CD-3E7D3B284A46}"/>
              </a:ext>
            </a:extLst>
          </p:cNvPr>
          <p:cNvSpPr>
            <a:spLocks noGrp="1"/>
          </p:cNvSpPr>
          <p:nvPr>
            <p:ph type="title"/>
          </p:nvPr>
        </p:nvSpPr>
        <p:spPr/>
        <p:txBody>
          <a:bodyPr/>
          <a:lstStyle/>
          <a:p>
            <a:r>
              <a:rPr lang="en-US" u="sng" dirty="0">
                <a:solidFill>
                  <a:schemeClr val="accent1">
                    <a:lumMod val="75000"/>
                  </a:schemeClr>
                </a:solidFill>
                <a:latin typeface="Arial Narrow" panose="020B0606020202030204" pitchFamily="34" charset="0"/>
              </a:rPr>
              <a:t>Closing Remarks</a:t>
            </a:r>
          </a:p>
        </p:txBody>
      </p:sp>
      <p:sp>
        <p:nvSpPr>
          <p:cNvPr id="3" name="Content Placeholder 2">
            <a:extLst>
              <a:ext uri="{FF2B5EF4-FFF2-40B4-BE49-F238E27FC236}">
                <a16:creationId xmlns:a16="http://schemas.microsoft.com/office/drawing/2014/main" id="{1C992244-1567-4F79-B3D0-C85351B96597}"/>
              </a:ext>
            </a:extLst>
          </p:cNvPr>
          <p:cNvSpPr>
            <a:spLocks noGrp="1"/>
          </p:cNvSpPr>
          <p:nvPr>
            <p:ph idx="1"/>
          </p:nvPr>
        </p:nvSpPr>
        <p:spPr/>
        <p:txBody>
          <a:bodyPr/>
          <a:lstStyle/>
          <a:p>
            <a:pPr>
              <a:buFont typeface="Wingdings" panose="05000000000000000000" pitchFamily="2" charset="2"/>
              <a:buChar char="Ø"/>
            </a:pPr>
            <a:r>
              <a:rPr lang="en-US" sz="4400" dirty="0"/>
              <a:t>Always plan ahead!</a:t>
            </a:r>
          </a:p>
          <a:p>
            <a:pPr>
              <a:buFont typeface="Wingdings" panose="05000000000000000000" pitchFamily="2" charset="2"/>
              <a:buChar char="Ø"/>
            </a:pPr>
            <a:r>
              <a:rPr lang="en-US" sz="4400" dirty="0"/>
              <a:t>Get Purchasing and Facilities involved early!</a:t>
            </a:r>
          </a:p>
          <a:p>
            <a:pPr>
              <a:buFont typeface="Wingdings" panose="05000000000000000000" pitchFamily="2" charset="2"/>
              <a:buChar char="Ø"/>
            </a:pPr>
            <a:r>
              <a:rPr lang="en-US" sz="4400" dirty="0"/>
              <a:t>Document, document, document!</a:t>
            </a:r>
          </a:p>
          <a:p>
            <a:pPr>
              <a:buFont typeface="Wingdings" panose="05000000000000000000" pitchFamily="2" charset="2"/>
              <a:buChar char="Ø"/>
            </a:pPr>
            <a:r>
              <a:rPr lang="en-US" sz="4400" dirty="0"/>
              <a:t>Get it in writing!</a:t>
            </a:r>
          </a:p>
          <a:p>
            <a:pPr>
              <a:buFont typeface="Wingdings" panose="05000000000000000000" pitchFamily="2" charset="2"/>
              <a:buChar char="Ø"/>
            </a:pPr>
            <a:r>
              <a:rPr lang="en-US" sz="4400" dirty="0"/>
              <a:t>Use Workday and the Purchasing Department Intranet site as a resource!</a:t>
            </a:r>
          </a:p>
          <a:p>
            <a:pPr marL="0" indent="0" algn="ctr">
              <a:buNone/>
            </a:pPr>
            <a:r>
              <a:rPr lang="en-US" sz="4000" dirty="0">
                <a:hlinkClick r:id="rId2"/>
              </a:rPr>
              <a:t>http://inside.collin.edu/purchasing/index.html</a:t>
            </a:r>
            <a:endParaRPr lang="en-US" sz="4000" dirty="0"/>
          </a:p>
          <a:p>
            <a:pPr>
              <a:buFont typeface="Wingdings" panose="05000000000000000000" pitchFamily="2" charset="2"/>
              <a:buChar char="Ø"/>
            </a:pPr>
            <a:r>
              <a:rPr lang="en-US" sz="4400" dirty="0"/>
              <a:t>Questions???</a:t>
            </a:r>
          </a:p>
          <a:p>
            <a:endParaRPr lang="en-US" dirty="0"/>
          </a:p>
        </p:txBody>
      </p:sp>
      <p:sp>
        <p:nvSpPr>
          <p:cNvPr id="4" name="Slide Number Placeholder 3">
            <a:extLst>
              <a:ext uri="{FF2B5EF4-FFF2-40B4-BE49-F238E27FC236}">
                <a16:creationId xmlns:a16="http://schemas.microsoft.com/office/drawing/2014/main" id="{752A8B39-966E-4547-BF9E-D7FC325D2200}"/>
              </a:ext>
            </a:extLst>
          </p:cNvPr>
          <p:cNvSpPr>
            <a:spLocks noGrp="1"/>
          </p:cNvSpPr>
          <p:nvPr>
            <p:ph type="sldNum" sz="quarter" idx="12"/>
          </p:nvPr>
        </p:nvSpPr>
        <p:spPr/>
        <p:txBody>
          <a:bodyPr/>
          <a:lstStyle/>
          <a:p>
            <a:fld id="{7CEDE5B2-C1C1-4D63-AA9D-CC4846151D04}" type="slidenum">
              <a:rPr lang="en-US" smtClean="0"/>
              <a:t>41</a:t>
            </a:fld>
            <a:endParaRPr lang="en-US"/>
          </a:p>
        </p:txBody>
      </p:sp>
    </p:spTree>
    <p:extLst>
      <p:ext uri="{BB962C8B-B14F-4D97-AF65-F5344CB8AC3E}">
        <p14:creationId xmlns:p14="http://schemas.microsoft.com/office/powerpoint/2010/main" val="36007822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E7D183EF-5F4D-C4F8-E532-BA174E95FB4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1143" y="7889796"/>
            <a:ext cx="2267973" cy="1828800"/>
          </a:xfrm>
          <a:prstGeom prst="rect">
            <a:avLst/>
          </a:prstGeom>
        </p:spPr>
      </p:pic>
      <p:sp>
        <p:nvSpPr>
          <p:cNvPr id="4" name="TextBox 3">
            <a:extLst>
              <a:ext uri="{FF2B5EF4-FFF2-40B4-BE49-F238E27FC236}">
                <a16:creationId xmlns:a16="http://schemas.microsoft.com/office/drawing/2014/main" id="{74550AC9-5A64-F0B8-F1C4-58B728A03148}"/>
              </a:ext>
            </a:extLst>
          </p:cNvPr>
          <p:cNvSpPr txBox="1"/>
          <p:nvPr/>
        </p:nvSpPr>
        <p:spPr>
          <a:xfrm>
            <a:off x="9194800" y="4547727"/>
            <a:ext cx="6299199" cy="3342069"/>
          </a:xfrm>
          <a:prstGeom prst="rect">
            <a:avLst/>
          </a:prstGeom>
          <a:noFill/>
        </p:spPr>
        <p:txBody>
          <a:bodyPr wrap="square" rtlCol="0">
            <a:spAutoFit/>
          </a:bodyPr>
          <a:lstStyle/>
          <a:p>
            <a:pPr algn="ctr"/>
            <a:r>
              <a:rPr lang="en-US" sz="4693" b="1">
                <a:latin typeface="Arial" panose="020B0604020202020204" pitchFamily="34" charset="0"/>
                <a:cs typeface="Arial" panose="020B0604020202020204" pitchFamily="34" charset="0"/>
              </a:rPr>
              <a:t>DISCUSSION &amp; FEEDBACK</a:t>
            </a:r>
            <a:endParaRPr lang="en-US" sz="3520">
              <a:latin typeface="Arial" panose="020B0604020202020204" pitchFamily="34" charset="0"/>
              <a:cs typeface="Arial" panose="020B0604020202020204" pitchFamily="34" charset="0"/>
            </a:endParaRPr>
          </a:p>
          <a:p>
            <a:pPr marL="2011602" lvl="2" indent="-670534" algn="ctr">
              <a:buFont typeface="+mj-lt"/>
              <a:buAutoNum type="alphaLcPeriod"/>
            </a:pPr>
            <a:endParaRPr lang="en-US" sz="2933">
              <a:latin typeface="Arial" panose="020B0604020202020204" pitchFamily="34" charset="0"/>
              <a:cs typeface="Arial" panose="020B0604020202020204" pitchFamily="34" charset="0"/>
            </a:endParaRPr>
          </a:p>
          <a:p>
            <a:pPr marL="670534" indent="-670534" algn="ctr">
              <a:buFont typeface="+mj-lt"/>
              <a:buAutoNum type="arabicPeriod"/>
            </a:pPr>
            <a:endParaRPr lang="en-US" sz="2933">
              <a:latin typeface="Arial" panose="020B0604020202020204" pitchFamily="34" charset="0"/>
              <a:cs typeface="Arial" panose="020B0604020202020204" pitchFamily="34" charset="0"/>
            </a:endParaRPr>
          </a:p>
          <a:p>
            <a:pPr algn="ctr"/>
            <a:endParaRPr lang="en-US" sz="2933">
              <a:latin typeface="Arial" panose="020B0604020202020204" pitchFamily="34" charset="0"/>
              <a:cs typeface="Arial" panose="020B0604020202020204" pitchFamily="34" charset="0"/>
            </a:endParaRPr>
          </a:p>
          <a:p>
            <a:pPr marL="502901" indent="-502901" algn="ctr">
              <a:buFont typeface="+mj-lt"/>
              <a:buAutoNum type="arabicPeriod"/>
            </a:pPr>
            <a:endParaRPr lang="en-US" sz="293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5208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E08A9-FE95-4F2C-A305-E87FA6C77632}"/>
              </a:ext>
            </a:extLst>
          </p:cNvPr>
          <p:cNvSpPr>
            <a:spLocks noGrp="1"/>
          </p:cNvSpPr>
          <p:nvPr>
            <p:ph type="ctrTitle"/>
          </p:nvPr>
        </p:nvSpPr>
        <p:spPr>
          <a:xfrm>
            <a:off x="1303867" y="2078585"/>
            <a:ext cx="7990840" cy="2272145"/>
          </a:xfrm>
        </p:spPr>
        <p:txBody>
          <a:bodyPr>
            <a:normAutofit fontScale="90000"/>
          </a:bodyPr>
          <a:lstStyle/>
          <a:p>
            <a:r>
              <a:rPr lang="en-US" u="sng" dirty="0">
                <a:solidFill>
                  <a:schemeClr val="accent1">
                    <a:lumMod val="75000"/>
                  </a:schemeClr>
                </a:solidFill>
              </a:rPr>
              <a:t>Who do I contact in Purchasing?</a:t>
            </a:r>
            <a:br>
              <a:rPr lang="en-US" u="sng" dirty="0">
                <a:solidFill>
                  <a:schemeClr val="accent1">
                    <a:lumMod val="75000"/>
                  </a:schemeClr>
                </a:solidFill>
                <a:latin typeface="Arial Narrow" panose="020B0606020202030204" pitchFamily="34" charset="0"/>
              </a:rPr>
            </a:br>
            <a:endParaRPr lang="en-US" u="sng" dirty="0">
              <a:solidFill>
                <a:schemeClr val="accent1">
                  <a:lumMod val="75000"/>
                </a:schemeClr>
              </a:solidFill>
              <a:latin typeface="Arial Narrow" panose="020B0606020202030204" pitchFamily="34" charset="0"/>
            </a:endParaRPr>
          </a:p>
        </p:txBody>
      </p:sp>
      <p:sp>
        <p:nvSpPr>
          <p:cNvPr id="3" name="Subtitle 2">
            <a:extLst>
              <a:ext uri="{FF2B5EF4-FFF2-40B4-BE49-F238E27FC236}">
                <a16:creationId xmlns:a16="http://schemas.microsoft.com/office/drawing/2014/main" id="{2B9BB061-FB59-4FD9-9D7A-97D11267E42F}"/>
              </a:ext>
            </a:extLst>
          </p:cNvPr>
          <p:cNvSpPr>
            <a:spLocks noGrp="1"/>
          </p:cNvSpPr>
          <p:nvPr>
            <p:ph type="subTitle" idx="1"/>
          </p:nvPr>
        </p:nvSpPr>
        <p:spPr>
          <a:xfrm>
            <a:off x="1303867" y="2277341"/>
            <a:ext cx="14592370" cy="8166276"/>
          </a:xfrm>
        </p:spPr>
        <p:txBody>
          <a:bodyPr>
            <a:normAutofit/>
          </a:bodyPr>
          <a:lstStyle/>
          <a:p>
            <a:pPr algn="l"/>
            <a:endParaRPr lang="en-US" u="sng" dirty="0">
              <a:latin typeface="Adobe Song Std L" panose="02020300000000000000" pitchFamily="18" charset="-128"/>
              <a:ea typeface="Adobe Song Std L" panose="02020300000000000000" pitchFamily="18" charset="-128"/>
            </a:endParaRPr>
          </a:p>
          <a:p>
            <a:pPr algn="l"/>
            <a:endParaRPr lang="en-US" sz="2640" dirty="0"/>
          </a:p>
          <a:p>
            <a:pPr marL="457200" indent="-457200" algn="l">
              <a:buFont typeface="Wingdings" panose="05000000000000000000" pitchFamily="2" charset="2"/>
              <a:buChar char="Ø"/>
            </a:pPr>
            <a:r>
              <a:rPr lang="en-US" sz="4800" dirty="0"/>
              <a:t>For review of an agreement </a:t>
            </a:r>
            <a:r>
              <a:rPr lang="en-US" sz="4800" b="1" u="sng" dirty="0"/>
              <a:t>not</a:t>
            </a:r>
            <a:r>
              <a:rPr lang="en-US" sz="4800" dirty="0"/>
              <a:t> associated with a requisition, submit through </a:t>
            </a:r>
            <a:r>
              <a:rPr lang="en-US" sz="4800" dirty="0" err="1"/>
              <a:t>OpenGov</a:t>
            </a:r>
            <a:endParaRPr lang="en-US" sz="4800" dirty="0"/>
          </a:p>
          <a:p>
            <a:pPr marL="1402095" lvl="2" indent="-731520" algn="l">
              <a:buFont typeface="Wingdings" panose="05000000000000000000" pitchFamily="2" charset="2"/>
              <a:buChar char="ü"/>
            </a:pPr>
            <a:r>
              <a:rPr lang="en-US" sz="4507" dirty="0"/>
              <a:t>Contact Katherine Rios to be invited to </a:t>
            </a:r>
            <a:r>
              <a:rPr lang="en-US" sz="4507" dirty="0" err="1"/>
              <a:t>OpenGov</a:t>
            </a:r>
            <a:endParaRPr lang="en-US" sz="4507" dirty="0"/>
          </a:p>
          <a:p>
            <a:pPr marL="457200" indent="-457200" algn="l">
              <a:buFont typeface="Wingdings" panose="05000000000000000000" pitchFamily="2" charset="2"/>
              <a:buChar char="Ø"/>
            </a:pPr>
            <a:r>
              <a:rPr lang="en-US" sz="4800" dirty="0"/>
              <a:t>For vendors requesting a tax exempt form or requesting a credit application be filled out, contact Yvette Talley.</a:t>
            </a:r>
          </a:p>
          <a:p>
            <a:pPr marL="457200" indent="-457200" algn="l">
              <a:buFont typeface="Wingdings" panose="05000000000000000000" pitchFamily="2" charset="2"/>
              <a:buChar char="Ø"/>
            </a:pPr>
            <a:r>
              <a:rPr lang="en-US" sz="4800" dirty="0"/>
              <a:t>For access to Workday, contact Help Desk.</a:t>
            </a:r>
          </a:p>
          <a:p>
            <a:pPr marL="457200" indent="-457200" algn="l">
              <a:buFont typeface="Wingdings" panose="05000000000000000000" pitchFamily="2" charset="2"/>
              <a:buChar char="Ø"/>
            </a:pPr>
            <a:r>
              <a:rPr lang="en-US" sz="4800" dirty="0"/>
              <a:t>For purchases related to furniture and equipment for new campuses, contact Cindy White.</a:t>
            </a:r>
          </a:p>
          <a:p>
            <a:pPr algn="l"/>
            <a:endParaRPr lang="en-US" sz="2640" dirty="0"/>
          </a:p>
        </p:txBody>
      </p:sp>
      <p:pic>
        <p:nvPicPr>
          <p:cNvPr id="5" name="Picture 4">
            <a:extLst>
              <a:ext uri="{FF2B5EF4-FFF2-40B4-BE49-F238E27FC236}">
                <a16:creationId xmlns:a16="http://schemas.microsoft.com/office/drawing/2014/main" id="{20E99745-20C0-4BE1-B8BF-413A79399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6640" y="1029157"/>
            <a:ext cx="6631093" cy="1823551"/>
          </a:xfrm>
          <a:prstGeom prst="rect">
            <a:avLst/>
          </a:prstGeom>
        </p:spPr>
      </p:pic>
    </p:spTree>
    <p:extLst>
      <p:ext uri="{BB962C8B-B14F-4D97-AF65-F5344CB8AC3E}">
        <p14:creationId xmlns:p14="http://schemas.microsoft.com/office/powerpoint/2010/main" val="1617468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E08A9-FE95-4F2C-A305-E87FA6C77632}"/>
              </a:ext>
            </a:extLst>
          </p:cNvPr>
          <p:cNvSpPr>
            <a:spLocks noGrp="1"/>
          </p:cNvSpPr>
          <p:nvPr>
            <p:ph type="title"/>
          </p:nvPr>
        </p:nvSpPr>
        <p:spPr>
          <a:xfrm>
            <a:off x="1229360" y="998854"/>
            <a:ext cx="15422880" cy="1944159"/>
          </a:xfrm>
        </p:spPr>
        <p:txBody>
          <a:bodyPr>
            <a:normAutofit fontScale="90000"/>
          </a:bodyPr>
          <a:lstStyle/>
          <a:p>
            <a:r>
              <a:rPr lang="en-US" u="sng" dirty="0">
                <a:solidFill>
                  <a:schemeClr val="accent1">
                    <a:lumMod val="75000"/>
                  </a:schemeClr>
                </a:solidFill>
                <a:latin typeface="Arial Narrow" panose="020B0606020202030204" pitchFamily="34" charset="0"/>
              </a:rPr>
              <a:t>How do I access </a:t>
            </a:r>
            <a:br>
              <a:rPr lang="en-US" u="sng" dirty="0">
                <a:solidFill>
                  <a:schemeClr val="accent1">
                    <a:lumMod val="75000"/>
                  </a:schemeClr>
                </a:solidFill>
                <a:latin typeface="Arial Narrow" panose="020B0606020202030204" pitchFamily="34" charset="0"/>
              </a:rPr>
            </a:br>
            <a:r>
              <a:rPr lang="en-US" u="sng" dirty="0">
                <a:solidFill>
                  <a:schemeClr val="accent1">
                    <a:lumMod val="75000"/>
                  </a:schemeClr>
                </a:solidFill>
                <a:latin typeface="Arial Narrow" panose="020B0606020202030204" pitchFamily="34" charset="0"/>
              </a:rPr>
              <a:t>Workday training?</a:t>
            </a:r>
            <a:br>
              <a:rPr lang="en-US" u="sng" dirty="0">
                <a:solidFill>
                  <a:schemeClr val="accent1">
                    <a:lumMod val="75000"/>
                  </a:schemeClr>
                </a:solidFill>
                <a:latin typeface="Arial Narrow" panose="020B0606020202030204" pitchFamily="34" charset="0"/>
              </a:rPr>
            </a:br>
            <a:endParaRPr lang="en-US" u="sng" dirty="0">
              <a:solidFill>
                <a:schemeClr val="accent1">
                  <a:lumMod val="75000"/>
                </a:schemeClr>
              </a:solidFill>
              <a:latin typeface="Arial Narrow" panose="020B0606020202030204" pitchFamily="34" charset="0"/>
            </a:endParaRPr>
          </a:p>
        </p:txBody>
      </p:sp>
      <p:sp>
        <p:nvSpPr>
          <p:cNvPr id="3" name="Subtitle 2">
            <a:extLst>
              <a:ext uri="{FF2B5EF4-FFF2-40B4-BE49-F238E27FC236}">
                <a16:creationId xmlns:a16="http://schemas.microsoft.com/office/drawing/2014/main" id="{2B9BB061-FB59-4FD9-9D7A-97D11267E42F}"/>
              </a:ext>
            </a:extLst>
          </p:cNvPr>
          <p:cNvSpPr>
            <a:spLocks noGrp="1"/>
          </p:cNvSpPr>
          <p:nvPr>
            <p:ph sz="half" idx="1"/>
          </p:nvPr>
        </p:nvSpPr>
        <p:spPr/>
        <p:txBody>
          <a:bodyPr>
            <a:normAutofit/>
          </a:bodyPr>
          <a:lstStyle/>
          <a:p>
            <a:pPr algn="l"/>
            <a:endParaRPr lang="en-US" u="sng" dirty="0">
              <a:latin typeface="Adobe Song Std L" panose="02020300000000000000" pitchFamily="18" charset="-128"/>
              <a:ea typeface="Adobe Song Std L" panose="02020300000000000000" pitchFamily="18" charset="-128"/>
            </a:endParaRPr>
          </a:p>
          <a:p>
            <a:pPr>
              <a:buFont typeface="Wingdings" panose="05000000000000000000" pitchFamily="2" charset="2"/>
              <a:buChar char="Ø"/>
            </a:pPr>
            <a:r>
              <a:rPr lang="en-US" sz="3600" dirty="0"/>
              <a:t>Training guides and videos are available through </a:t>
            </a:r>
            <a:r>
              <a:rPr lang="en-US" sz="3600" dirty="0" err="1"/>
              <a:t>Cougarweb</a:t>
            </a:r>
            <a:r>
              <a:rPr lang="en-US" sz="3600" dirty="0"/>
              <a:t>.</a:t>
            </a:r>
          </a:p>
          <a:p>
            <a:pPr>
              <a:buFont typeface="Wingdings" panose="05000000000000000000" pitchFamily="2" charset="2"/>
              <a:buChar char="Ø"/>
            </a:pPr>
            <a:r>
              <a:rPr lang="en-US" sz="3600" dirty="0"/>
              <a:t>Click on Resources for Workday from the Home or My Workplace tab.</a:t>
            </a:r>
          </a:p>
          <a:p>
            <a:pPr>
              <a:buFont typeface="Wingdings" panose="05000000000000000000" pitchFamily="2" charset="2"/>
              <a:buChar char="Ø"/>
            </a:pPr>
            <a:r>
              <a:rPr lang="en-US" sz="3600" dirty="0"/>
              <a:t>Select Purchasing from the navigation pane on the left.</a:t>
            </a:r>
          </a:p>
          <a:p>
            <a:pPr>
              <a:buFont typeface="Wingdings" panose="05000000000000000000" pitchFamily="2" charset="2"/>
              <a:buChar char="Ø"/>
            </a:pPr>
            <a:r>
              <a:rPr lang="en-US" sz="3600" dirty="0"/>
              <a:t>You’ll find multiple guides and videos on how to use Workday for all of your purchasing related functions.</a:t>
            </a:r>
          </a:p>
          <a:p>
            <a:pPr marL="0" indent="0" algn="l">
              <a:buNone/>
            </a:pPr>
            <a:endParaRPr lang="en-US" sz="3600" dirty="0"/>
          </a:p>
        </p:txBody>
      </p:sp>
      <p:sp>
        <p:nvSpPr>
          <p:cNvPr id="4" name="Content Placeholder 3">
            <a:extLst>
              <a:ext uri="{FF2B5EF4-FFF2-40B4-BE49-F238E27FC236}">
                <a16:creationId xmlns:a16="http://schemas.microsoft.com/office/drawing/2014/main" id="{123CD706-0197-40D3-AB99-EEBC47D1F55B}"/>
              </a:ext>
            </a:extLst>
          </p:cNvPr>
          <p:cNvSpPr>
            <a:spLocks noGrp="1"/>
          </p:cNvSpPr>
          <p:nvPr>
            <p:ph sz="half" idx="2"/>
          </p:nvPr>
        </p:nvSpPr>
        <p:spPr>
          <a:xfrm>
            <a:off x="9052559" y="3447381"/>
            <a:ext cx="7599680" cy="6381962"/>
          </a:xfrm>
        </p:spPr>
        <p:txBody>
          <a:bodyPr>
            <a:normAutofit/>
          </a:bodyPr>
          <a:lstStyle/>
          <a:p>
            <a:pPr>
              <a:buFont typeface="Wingdings" panose="05000000000000000000" pitchFamily="2" charset="2"/>
              <a:buChar char="Ø"/>
            </a:pPr>
            <a:r>
              <a:rPr lang="en-US" sz="3600" dirty="0"/>
              <a:t>Questions about Workday purchasing should be directed to Katherine Rios.</a:t>
            </a:r>
          </a:p>
          <a:p>
            <a:pPr>
              <a:buFont typeface="Wingdings" panose="05000000000000000000" pitchFamily="2" charset="2"/>
              <a:buChar char="Ø"/>
            </a:pPr>
            <a:r>
              <a:rPr lang="en-US" sz="3600" dirty="0"/>
              <a:t>Watch for TIP Tuesday emails from Katherine each week and if you are not receiving these you can ask her to add you to the distribution list.  We’re still learning and these tips are how we’re keeping you informed of new functionality or recurring questions that arise.</a:t>
            </a:r>
          </a:p>
          <a:p>
            <a:endParaRPr lang="en-US" dirty="0"/>
          </a:p>
        </p:txBody>
      </p:sp>
      <p:pic>
        <p:nvPicPr>
          <p:cNvPr id="5" name="Picture 4">
            <a:extLst>
              <a:ext uri="{FF2B5EF4-FFF2-40B4-BE49-F238E27FC236}">
                <a16:creationId xmlns:a16="http://schemas.microsoft.com/office/drawing/2014/main" id="{20E99745-20C0-4BE1-B8BF-413A79399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6853" y="610057"/>
            <a:ext cx="6631093" cy="1823551"/>
          </a:xfrm>
          <a:prstGeom prst="rect">
            <a:avLst/>
          </a:prstGeom>
        </p:spPr>
      </p:pic>
    </p:spTree>
    <p:extLst>
      <p:ext uri="{BB962C8B-B14F-4D97-AF65-F5344CB8AC3E}">
        <p14:creationId xmlns:p14="http://schemas.microsoft.com/office/powerpoint/2010/main" val="1040888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E08A9-FE95-4F2C-A305-E87FA6C77632}"/>
              </a:ext>
            </a:extLst>
          </p:cNvPr>
          <p:cNvSpPr>
            <a:spLocks noGrp="1"/>
          </p:cNvSpPr>
          <p:nvPr>
            <p:ph type="title"/>
          </p:nvPr>
        </p:nvSpPr>
        <p:spPr>
          <a:xfrm>
            <a:off x="1591310" y="1278467"/>
            <a:ext cx="15422880" cy="1944159"/>
          </a:xfrm>
        </p:spPr>
        <p:txBody>
          <a:bodyPr>
            <a:noAutofit/>
          </a:bodyPr>
          <a:lstStyle/>
          <a:p>
            <a:r>
              <a:rPr lang="en-US" sz="6000" u="sng" dirty="0">
                <a:solidFill>
                  <a:schemeClr val="accent1">
                    <a:lumMod val="75000"/>
                  </a:schemeClr>
                </a:solidFill>
                <a:latin typeface="Arial Narrow" panose="020B0606020202030204" pitchFamily="34" charset="0"/>
              </a:rPr>
              <a:t>Are there cut-off dates </a:t>
            </a:r>
            <a:br>
              <a:rPr lang="en-US" sz="6000" u="sng" dirty="0">
                <a:solidFill>
                  <a:schemeClr val="accent1">
                    <a:lumMod val="75000"/>
                  </a:schemeClr>
                </a:solidFill>
                <a:latin typeface="Arial Narrow" panose="020B0606020202030204" pitchFamily="34" charset="0"/>
              </a:rPr>
            </a:br>
            <a:r>
              <a:rPr lang="en-US" sz="6000" u="sng" dirty="0">
                <a:solidFill>
                  <a:schemeClr val="accent1">
                    <a:lumMod val="75000"/>
                  </a:schemeClr>
                </a:solidFill>
                <a:latin typeface="Arial Narrow" panose="020B0606020202030204" pitchFamily="34" charset="0"/>
              </a:rPr>
              <a:t>for requisitions?</a:t>
            </a:r>
            <a:br>
              <a:rPr lang="en-US" sz="6000" u="sng" dirty="0">
                <a:solidFill>
                  <a:schemeClr val="accent1">
                    <a:lumMod val="75000"/>
                  </a:schemeClr>
                </a:solidFill>
                <a:latin typeface="Arial Narrow" panose="020B0606020202030204" pitchFamily="34" charset="0"/>
              </a:rPr>
            </a:br>
            <a:endParaRPr lang="en-US" sz="6000" u="sng" dirty="0">
              <a:solidFill>
                <a:schemeClr val="accent1">
                  <a:lumMod val="75000"/>
                </a:schemeClr>
              </a:solidFill>
              <a:latin typeface="Arial Narrow" panose="020B0606020202030204" pitchFamily="34" charset="0"/>
            </a:endParaRPr>
          </a:p>
        </p:txBody>
      </p:sp>
      <p:sp>
        <p:nvSpPr>
          <p:cNvPr id="3" name="Subtitle 2">
            <a:extLst>
              <a:ext uri="{FF2B5EF4-FFF2-40B4-BE49-F238E27FC236}">
                <a16:creationId xmlns:a16="http://schemas.microsoft.com/office/drawing/2014/main" id="{2B9BB061-FB59-4FD9-9D7A-97D11267E42F}"/>
              </a:ext>
            </a:extLst>
          </p:cNvPr>
          <p:cNvSpPr>
            <a:spLocks noGrp="1"/>
          </p:cNvSpPr>
          <p:nvPr>
            <p:ph sz="half" idx="1"/>
          </p:nvPr>
        </p:nvSpPr>
        <p:spPr/>
        <p:txBody>
          <a:bodyPr numCol="1">
            <a:normAutofit/>
          </a:bodyPr>
          <a:lstStyle/>
          <a:p>
            <a:pPr algn="l"/>
            <a:endParaRPr lang="en-US" sz="2400" dirty="0">
              <a:latin typeface="Adobe Song Std L" panose="02020300000000000000" pitchFamily="18" charset="-128"/>
              <a:ea typeface="Adobe Song Std L" panose="02020300000000000000" pitchFamily="18" charset="-128"/>
            </a:endParaRPr>
          </a:p>
          <a:p>
            <a:pPr>
              <a:buFont typeface="Wingdings" panose="05000000000000000000" pitchFamily="2" charset="2"/>
              <a:buChar char="Ø"/>
            </a:pPr>
            <a:r>
              <a:rPr lang="en-US" sz="3200" dirty="0"/>
              <a:t>What are the various requisition cut-off dates?</a:t>
            </a:r>
          </a:p>
          <a:p>
            <a:pPr lvl="1">
              <a:buFont typeface="Wingdings" panose="05000000000000000000" pitchFamily="2" charset="2"/>
              <a:buChar char="ü"/>
            </a:pPr>
            <a:r>
              <a:rPr lang="en-US" sz="3200" dirty="0"/>
              <a:t>All furniture purchases must be submitted by April 15</a:t>
            </a:r>
            <a:r>
              <a:rPr lang="en-US" sz="3200" baseline="30000" dirty="0"/>
              <a:t>th</a:t>
            </a:r>
            <a:r>
              <a:rPr lang="en-US" sz="3200" dirty="0"/>
              <a:t> </a:t>
            </a:r>
          </a:p>
          <a:p>
            <a:pPr lvl="1">
              <a:buFont typeface="Wingdings" panose="05000000000000000000" pitchFamily="2" charset="2"/>
              <a:buChar char="ü"/>
            </a:pPr>
            <a:r>
              <a:rPr lang="en-US" sz="3200" dirty="0"/>
              <a:t>April 1</a:t>
            </a:r>
            <a:r>
              <a:rPr lang="en-US" sz="3200" baseline="30000" dirty="0"/>
              <a:t>st</a:t>
            </a:r>
            <a:r>
              <a:rPr lang="en-US" sz="3200" dirty="0"/>
              <a:t> for purchases over $50,000 that require a bid or board approval</a:t>
            </a:r>
          </a:p>
          <a:p>
            <a:pPr lvl="1">
              <a:buFont typeface="Wingdings" panose="05000000000000000000" pitchFamily="2" charset="2"/>
              <a:buChar char="ü"/>
            </a:pPr>
            <a:r>
              <a:rPr lang="en-US" sz="3200" dirty="0"/>
              <a:t>June 1st for purchases with long lead time</a:t>
            </a:r>
          </a:p>
          <a:p>
            <a:pPr lvl="1">
              <a:buFont typeface="Wingdings" panose="05000000000000000000" pitchFamily="2" charset="2"/>
              <a:buChar char="ü"/>
            </a:pPr>
            <a:r>
              <a:rPr lang="en-US" sz="3200" dirty="0"/>
              <a:t>July 31st for all others</a:t>
            </a:r>
          </a:p>
          <a:p>
            <a:pPr lvl="1">
              <a:buFont typeface="Wingdings" panose="05000000000000000000" pitchFamily="2" charset="2"/>
              <a:buChar char="ü"/>
            </a:pPr>
            <a:r>
              <a:rPr lang="en-US" sz="3200" dirty="0"/>
              <a:t>Must be delivered &amp; received by August 31</a:t>
            </a:r>
            <a:r>
              <a:rPr lang="en-US" sz="3200" baseline="30000" dirty="0"/>
              <a:t>st</a:t>
            </a:r>
            <a:endParaRPr lang="en-US" sz="3200" dirty="0"/>
          </a:p>
          <a:p>
            <a:pPr marL="0" indent="0" algn="l">
              <a:buNone/>
            </a:pPr>
            <a:endParaRPr lang="en-US" sz="2400" dirty="0">
              <a:latin typeface="Adobe Song Std L" panose="02020300000000000000" pitchFamily="18" charset="-128"/>
              <a:ea typeface="Adobe Song Std L" panose="02020300000000000000" pitchFamily="18" charset="-128"/>
            </a:endParaRPr>
          </a:p>
          <a:p>
            <a:pPr algn="l"/>
            <a:endParaRPr lang="en-US" sz="2400" dirty="0">
              <a:latin typeface="Adobe Song Std L" panose="02020300000000000000" pitchFamily="18" charset="-128"/>
              <a:ea typeface="Adobe Song Std L" panose="02020300000000000000" pitchFamily="18" charset="-128"/>
            </a:endParaRPr>
          </a:p>
        </p:txBody>
      </p:sp>
      <p:sp>
        <p:nvSpPr>
          <p:cNvPr id="4" name="Content Placeholder 3">
            <a:extLst>
              <a:ext uri="{FF2B5EF4-FFF2-40B4-BE49-F238E27FC236}">
                <a16:creationId xmlns:a16="http://schemas.microsoft.com/office/drawing/2014/main" id="{B52621CA-5A51-441D-BC70-780C2C2225F1}"/>
              </a:ext>
            </a:extLst>
          </p:cNvPr>
          <p:cNvSpPr>
            <a:spLocks noGrp="1"/>
          </p:cNvSpPr>
          <p:nvPr>
            <p:ph sz="half" idx="2"/>
          </p:nvPr>
        </p:nvSpPr>
        <p:spPr>
          <a:xfrm>
            <a:off x="9121775" y="3102018"/>
            <a:ext cx="7599680" cy="6381962"/>
          </a:xfrm>
        </p:spPr>
        <p:txBody>
          <a:bodyPr>
            <a:normAutofit/>
          </a:bodyPr>
          <a:lstStyle/>
          <a:p>
            <a:pPr marL="457200" lvl="0" indent="-457200" defTabSz="914400">
              <a:lnSpc>
                <a:spcPct val="100000"/>
              </a:lnSpc>
              <a:spcBef>
                <a:spcPts val="900"/>
              </a:spcBef>
              <a:buClr>
                <a:prstClr val="black">
                  <a:lumMod val="85000"/>
                  <a:lumOff val="15000"/>
                </a:prstClr>
              </a:buClr>
              <a:buFont typeface="Wingdings" panose="05000000000000000000" pitchFamily="2" charset="2"/>
              <a:buChar char="Ø"/>
            </a:pPr>
            <a:r>
              <a:rPr lang="en-US" sz="3200" dirty="0">
                <a:solidFill>
                  <a:prstClr val="black"/>
                </a:solidFill>
                <a:latin typeface="Calibri" panose="020F0502020204030204" pitchFamily="34" charset="0"/>
                <a:cs typeface="Calibri" panose="020F0502020204030204" pitchFamily="34" charset="0"/>
              </a:rPr>
              <a:t>New Procurement Planning Guide included with handouts and will be added to the Purchasing Department Intranet page.  Timelines are estimated as each purchase could have unique requirements.  </a:t>
            </a:r>
            <a:r>
              <a:rPr lang="en-US" sz="3200" b="1" dirty="0">
                <a:solidFill>
                  <a:srgbClr val="FF0000"/>
                </a:solidFill>
                <a:latin typeface="Calibri" panose="020F0502020204030204" pitchFamily="34" charset="0"/>
                <a:cs typeface="Calibri" panose="020F0502020204030204" pitchFamily="34" charset="0"/>
              </a:rPr>
              <a:t>Get Purchasing involved early to avoid delays!!! </a:t>
            </a:r>
          </a:p>
          <a:p>
            <a:pPr marL="457200" lvl="1" indent="-457200" defTabSz="914400">
              <a:lnSpc>
                <a:spcPct val="100000"/>
              </a:lnSpc>
              <a:spcBef>
                <a:spcPts val="500"/>
              </a:spcBef>
              <a:buClr>
                <a:prstClr val="black">
                  <a:lumMod val="85000"/>
                  <a:lumOff val="15000"/>
                </a:prstClr>
              </a:buClr>
              <a:buFont typeface="Wingdings" panose="05000000000000000000" pitchFamily="2" charset="2"/>
              <a:buChar char="Ø"/>
            </a:pPr>
            <a:r>
              <a:rPr lang="en-US" sz="3200" dirty="0">
                <a:solidFill>
                  <a:prstClr val="black"/>
                </a:solidFill>
                <a:latin typeface="Calibri" panose="020F0502020204030204" pitchFamily="34" charset="0"/>
                <a:cs typeface="Calibri" panose="020F0502020204030204" pitchFamily="34" charset="0"/>
              </a:rPr>
              <a:t>Please note, Board meetings are typically not held in July or November, plan accordingly!  The December meeting is generally the first or second Tuesday of the month.</a:t>
            </a:r>
          </a:p>
        </p:txBody>
      </p:sp>
      <p:pic>
        <p:nvPicPr>
          <p:cNvPr id="5" name="Picture 4">
            <a:extLst>
              <a:ext uri="{FF2B5EF4-FFF2-40B4-BE49-F238E27FC236}">
                <a16:creationId xmlns:a16="http://schemas.microsoft.com/office/drawing/2014/main" id="{20E99745-20C0-4BE1-B8BF-413A79399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6640" y="1029157"/>
            <a:ext cx="6631093" cy="1823551"/>
          </a:xfrm>
          <a:prstGeom prst="rect">
            <a:avLst/>
          </a:prstGeom>
        </p:spPr>
      </p:pic>
    </p:spTree>
    <p:extLst>
      <p:ext uri="{BB962C8B-B14F-4D97-AF65-F5344CB8AC3E}">
        <p14:creationId xmlns:p14="http://schemas.microsoft.com/office/powerpoint/2010/main" val="4123664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E08A9-FE95-4F2C-A305-E87FA6C77632}"/>
              </a:ext>
            </a:extLst>
          </p:cNvPr>
          <p:cNvSpPr>
            <a:spLocks noGrp="1"/>
          </p:cNvSpPr>
          <p:nvPr>
            <p:ph type="ctrTitle"/>
          </p:nvPr>
        </p:nvSpPr>
        <p:spPr>
          <a:xfrm>
            <a:off x="1303867" y="1029157"/>
            <a:ext cx="7990840" cy="2309788"/>
          </a:xfrm>
        </p:spPr>
        <p:txBody>
          <a:bodyPr>
            <a:normAutofit/>
          </a:bodyPr>
          <a:lstStyle/>
          <a:p>
            <a:r>
              <a:rPr lang="en-US" sz="4400" u="sng" dirty="0">
                <a:solidFill>
                  <a:schemeClr val="accent1">
                    <a:lumMod val="75000"/>
                  </a:schemeClr>
                </a:solidFill>
                <a:latin typeface="Arial Narrow" panose="020B0606020202030204" pitchFamily="34" charset="0"/>
              </a:rPr>
              <a:t>Purchasing Function Governance</a:t>
            </a:r>
            <a:br>
              <a:rPr lang="en-US" u="sng" dirty="0">
                <a:solidFill>
                  <a:schemeClr val="accent1">
                    <a:lumMod val="75000"/>
                  </a:schemeClr>
                </a:solidFill>
                <a:latin typeface="Arial Narrow" panose="020B0606020202030204" pitchFamily="34" charset="0"/>
              </a:rPr>
            </a:br>
            <a:endParaRPr lang="en-US" u="sng" dirty="0">
              <a:solidFill>
                <a:schemeClr val="accent1">
                  <a:lumMod val="75000"/>
                </a:schemeClr>
              </a:solidFill>
              <a:latin typeface="Arial Narrow" panose="020B0606020202030204" pitchFamily="34" charset="0"/>
            </a:endParaRPr>
          </a:p>
        </p:txBody>
      </p:sp>
      <p:sp>
        <p:nvSpPr>
          <p:cNvPr id="3" name="Subtitle 2">
            <a:extLst>
              <a:ext uri="{FF2B5EF4-FFF2-40B4-BE49-F238E27FC236}">
                <a16:creationId xmlns:a16="http://schemas.microsoft.com/office/drawing/2014/main" id="{2B9BB061-FB59-4FD9-9D7A-97D11267E42F}"/>
              </a:ext>
            </a:extLst>
          </p:cNvPr>
          <p:cNvSpPr>
            <a:spLocks noGrp="1"/>
          </p:cNvSpPr>
          <p:nvPr>
            <p:ph type="subTitle" idx="1"/>
          </p:nvPr>
        </p:nvSpPr>
        <p:spPr>
          <a:xfrm>
            <a:off x="1438580" y="2852709"/>
            <a:ext cx="15429182" cy="6005541"/>
          </a:xfrm>
        </p:spPr>
        <p:txBody>
          <a:bodyPr numCol="1">
            <a:normAutofit fontScale="77500" lnSpcReduction="20000"/>
          </a:bodyPr>
          <a:lstStyle/>
          <a:p>
            <a:pPr marL="182880" lvl="0" indent="-182880" algn="l" defTabSz="914400">
              <a:lnSpc>
                <a:spcPct val="100000"/>
              </a:lnSpc>
              <a:spcBef>
                <a:spcPts val="900"/>
              </a:spcBef>
              <a:buClr>
                <a:prstClr val="black">
                  <a:lumMod val="85000"/>
                  <a:lumOff val="15000"/>
                </a:prstClr>
              </a:buClr>
              <a:buFont typeface="Wingdings" panose="05000000000000000000" pitchFamily="2" charset="2"/>
              <a:buChar char="Ø"/>
            </a:pPr>
            <a:r>
              <a:rPr lang="en-US" sz="7700" dirty="0">
                <a:solidFill>
                  <a:prstClr val="black"/>
                </a:solidFill>
              </a:rPr>
              <a:t>Centralized Purchasing</a:t>
            </a:r>
          </a:p>
          <a:p>
            <a:pPr lvl="0" algn="l" defTabSz="914400">
              <a:lnSpc>
                <a:spcPct val="100000"/>
              </a:lnSpc>
              <a:spcBef>
                <a:spcPts val="600"/>
              </a:spcBef>
              <a:buClr>
                <a:prstClr val="black">
                  <a:lumMod val="85000"/>
                  <a:lumOff val="15000"/>
                </a:prstClr>
              </a:buClr>
            </a:pPr>
            <a:endParaRPr lang="en-US" sz="6400" dirty="0">
              <a:solidFill>
                <a:prstClr val="black"/>
              </a:solidFill>
            </a:endParaRPr>
          </a:p>
          <a:p>
            <a:pPr marL="1127775" lvl="2" indent="-457200" algn="l" defTabSz="914400">
              <a:lnSpc>
                <a:spcPct val="70000"/>
              </a:lnSpc>
              <a:spcBef>
                <a:spcPts val="0"/>
              </a:spcBef>
              <a:buClr>
                <a:prstClr val="black">
                  <a:lumMod val="85000"/>
                  <a:lumOff val="15000"/>
                </a:prstClr>
              </a:buClr>
              <a:buFont typeface="Wingdings" panose="05000000000000000000" pitchFamily="2" charset="2"/>
              <a:buChar char="ü"/>
            </a:pPr>
            <a:r>
              <a:rPr lang="en-US" sz="6107" dirty="0">
                <a:solidFill>
                  <a:prstClr val="black"/>
                </a:solidFill>
              </a:rPr>
              <a:t>Board Policy CF Local</a:t>
            </a:r>
          </a:p>
          <a:p>
            <a:pPr marL="1127775" lvl="2" indent="-457200" algn="l" defTabSz="914400">
              <a:lnSpc>
                <a:spcPct val="100000"/>
              </a:lnSpc>
              <a:spcBef>
                <a:spcPts val="500"/>
              </a:spcBef>
              <a:buClr>
                <a:prstClr val="black">
                  <a:lumMod val="85000"/>
                  <a:lumOff val="15000"/>
                </a:prstClr>
              </a:buClr>
              <a:buFont typeface="Wingdings" panose="05000000000000000000" pitchFamily="2" charset="2"/>
              <a:buChar char="ü"/>
            </a:pPr>
            <a:r>
              <a:rPr lang="en-US" sz="6107" dirty="0">
                <a:solidFill>
                  <a:prstClr val="black"/>
                </a:solidFill>
              </a:rPr>
              <a:t>Purchasing places all orders for all campuses, department &amp; divisions, with few exceptions</a:t>
            </a:r>
          </a:p>
          <a:p>
            <a:pPr marL="1127775" lvl="2" indent="-457200" algn="l" defTabSz="914400">
              <a:lnSpc>
                <a:spcPct val="100000"/>
              </a:lnSpc>
              <a:spcBef>
                <a:spcPts val="500"/>
              </a:spcBef>
              <a:buClr>
                <a:prstClr val="black">
                  <a:lumMod val="85000"/>
                  <a:lumOff val="15000"/>
                </a:prstClr>
              </a:buClr>
              <a:buFont typeface="Wingdings" panose="05000000000000000000" pitchFamily="2" charset="2"/>
              <a:buChar char="ü"/>
            </a:pPr>
            <a:r>
              <a:rPr lang="en-US" sz="6107" dirty="0">
                <a:solidFill>
                  <a:prstClr val="black"/>
                </a:solidFill>
              </a:rPr>
              <a:t>All requests must be entered in Workday and routed through the approval path </a:t>
            </a:r>
          </a:p>
          <a:p>
            <a:pPr marL="1127775" lvl="2" indent="-457200" algn="l" defTabSz="914400">
              <a:lnSpc>
                <a:spcPct val="100000"/>
              </a:lnSpc>
              <a:spcBef>
                <a:spcPts val="500"/>
              </a:spcBef>
              <a:buClr>
                <a:prstClr val="black">
                  <a:lumMod val="85000"/>
                  <a:lumOff val="15000"/>
                </a:prstClr>
              </a:buClr>
              <a:buFont typeface="Wingdings" panose="05000000000000000000" pitchFamily="2" charset="2"/>
              <a:buChar char="ü"/>
            </a:pPr>
            <a:r>
              <a:rPr lang="en-US" sz="6107" dirty="0">
                <a:solidFill>
                  <a:prstClr val="black"/>
                </a:solidFill>
              </a:rPr>
              <a:t>Bid thresholds are determined by the entire District spend</a:t>
            </a:r>
          </a:p>
          <a:p>
            <a:pPr marL="1127775" lvl="2" indent="-457200" algn="l" defTabSz="914400">
              <a:lnSpc>
                <a:spcPct val="100000"/>
              </a:lnSpc>
              <a:spcBef>
                <a:spcPts val="500"/>
              </a:spcBef>
              <a:buClr>
                <a:prstClr val="black">
                  <a:lumMod val="85000"/>
                  <a:lumOff val="15000"/>
                </a:prstClr>
              </a:buClr>
              <a:buFont typeface="Wingdings" panose="05000000000000000000" pitchFamily="2" charset="2"/>
              <a:buChar char="ü"/>
            </a:pPr>
            <a:r>
              <a:rPr lang="en-US" sz="6107" dirty="0">
                <a:solidFill>
                  <a:prstClr val="black"/>
                </a:solidFill>
              </a:rPr>
              <a:t>Bid solicitations are done on behalf of the entire District</a:t>
            </a:r>
            <a:r>
              <a:rPr lang="en-US" sz="2640" dirty="0"/>
              <a:t>	</a:t>
            </a:r>
          </a:p>
        </p:txBody>
      </p:sp>
      <p:pic>
        <p:nvPicPr>
          <p:cNvPr id="5" name="Picture 4">
            <a:extLst>
              <a:ext uri="{FF2B5EF4-FFF2-40B4-BE49-F238E27FC236}">
                <a16:creationId xmlns:a16="http://schemas.microsoft.com/office/drawing/2014/main" id="{20E99745-20C0-4BE1-B8BF-413A79399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6640" y="1029157"/>
            <a:ext cx="6631093" cy="1823551"/>
          </a:xfrm>
          <a:prstGeom prst="rect">
            <a:avLst/>
          </a:prstGeom>
        </p:spPr>
      </p:pic>
    </p:spTree>
    <p:extLst>
      <p:ext uri="{BB962C8B-B14F-4D97-AF65-F5344CB8AC3E}">
        <p14:creationId xmlns:p14="http://schemas.microsoft.com/office/powerpoint/2010/main" val="1253866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E08A9-FE95-4F2C-A305-E87FA6C77632}"/>
              </a:ext>
            </a:extLst>
          </p:cNvPr>
          <p:cNvSpPr>
            <a:spLocks noGrp="1"/>
          </p:cNvSpPr>
          <p:nvPr>
            <p:ph type="ctrTitle"/>
          </p:nvPr>
        </p:nvSpPr>
        <p:spPr>
          <a:xfrm>
            <a:off x="1303867" y="1029157"/>
            <a:ext cx="7990840" cy="2272145"/>
          </a:xfrm>
        </p:spPr>
        <p:txBody>
          <a:bodyPr>
            <a:normAutofit/>
          </a:bodyPr>
          <a:lstStyle/>
          <a:p>
            <a:r>
              <a:rPr lang="en-US" sz="4400" u="sng" dirty="0">
                <a:solidFill>
                  <a:schemeClr val="accent1">
                    <a:lumMod val="75000"/>
                  </a:schemeClr>
                </a:solidFill>
                <a:latin typeface="Arial Narrow" panose="020B0606020202030204" pitchFamily="34" charset="0"/>
              </a:rPr>
              <a:t>Purchasing Statutory Requirements</a:t>
            </a:r>
            <a:br>
              <a:rPr lang="en-US" u="sng" dirty="0">
                <a:solidFill>
                  <a:schemeClr val="accent1">
                    <a:lumMod val="75000"/>
                  </a:schemeClr>
                </a:solidFill>
                <a:latin typeface="Arial Narrow" panose="020B0606020202030204" pitchFamily="34" charset="0"/>
              </a:rPr>
            </a:br>
            <a:endParaRPr lang="en-US" u="sng" dirty="0">
              <a:solidFill>
                <a:schemeClr val="accent1">
                  <a:lumMod val="75000"/>
                </a:schemeClr>
              </a:solidFill>
              <a:latin typeface="Arial Narrow" panose="020B0606020202030204" pitchFamily="34" charset="0"/>
            </a:endParaRPr>
          </a:p>
        </p:txBody>
      </p:sp>
      <p:sp>
        <p:nvSpPr>
          <p:cNvPr id="3" name="Subtitle 2">
            <a:extLst>
              <a:ext uri="{FF2B5EF4-FFF2-40B4-BE49-F238E27FC236}">
                <a16:creationId xmlns:a16="http://schemas.microsoft.com/office/drawing/2014/main" id="{2B9BB061-FB59-4FD9-9D7A-97D11267E42F}"/>
              </a:ext>
            </a:extLst>
          </p:cNvPr>
          <p:cNvSpPr>
            <a:spLocks noGrp="1"/>
          </p:cNvSpPr>
          <p:nvPr>
            <p:ph type="subTitle" idx="1"/>
          </p:nvPr>
        </p:nvSpPr>
        <p:spPr>
          <a:xfrm>
            <a:off x="1438580" y="2852709"/>
            <a:ext cx="14592370" cy="5834091"/>
          </a:xfrm>
        </p:spPr>
        <p:txBody>
          <a:bodyPr numCol="1">
            <a:normAutofit fontScale="25000" lnSpcReduction="20000"/>
          </a:bodyPr>
          <a:lstStyle/>
          <a:p>
            <a:pPr marL="457200" lvl="1" indent="-457200" algn="l" defTabSz="457200">
              <a:lnSpc>
                <a:spcPct val="120000"/>
              </a:lnSpc>
              <a:spcBef>
                <a:spcPts val="0"/>
              </a:spcBef>
              <a:buClr>
                <a:prstClr val="black">
                  <a:lumMod val="85000"/>
                  <a:lumOff val="15000"/>
                </a:prstClr>
              </a:buClr>
              <a:buFont typeface="Wingdings" panose="05000000000000000000" pitchFamily="2" charset="2"/>
              <a:buChar char="Ø"/>
            </a:pPr>
            <a:r>
              <a:rPr lang="en-US" sz="13500" dirty="0">
                <a:solidFill>
                  <a:prstClr val="black"/>
                </a:solidFill>
                <a:latin typeface="Calibri" panose="020F0502020204030204" pitchFamily="34" charset="0"/>
                <a:cs typeface="Calibri" panose="020F0502020204030204" pitchFamily="34" charset="0"/>
              </a:rPr>
              <a:t>Texas Education Code 44.031</a:t>
            </a:r>
          </a:p>
          <a:p>
            <a:pPr marL="457200" lvl="2" indent="-457200" algn="l" defTabSz="457200">
              <a:lnSpc>
                <a:spcPct val="100000"/>
              </a:lnSpc>
              <a:spcBef>
                <a:spcPts val="0"/>
              </a:spcBef>
              <a:buClr>
                <a:prstClr val="black">
                  <a:lumMod val="85000"/>
                  <a:lumOff val="15000"/>
                </a:prstClr>
              </a:buClr>
            </a:pPr>
            <a:r>
              <a:rPr lang="en-US" sz="6500" dirty="0">
                <a:solidFill>
                  <a:prstClr val="black"/>
                </a:solidFill>
                <a:latin typeface="Calibri" panose="020F0502020204030204" pitchFamily="34" charset="0"/>
                <a:cs typeface="Calibri" panose="020F0502020204030204" pitchFamily="34" charset="0"/>
              </a:rPr>
              <a:t>	</a:t>
            </a:r>
            <a:r>
              <a:rPr lang="en-US" sz="11200" dirty="0">
                <a:solidFill>
                  <a:prstClr val="black"/>
                </a:solidFill>
                <a:latin typeface="Calibri" panose="020F0502020204030204" pitchFamily="34" charset="0"/>
                <a:cs typeface="Calibri" panose="020F0502020204030204" pitchFamily="34" charset="0"/>
              </a:rPr>
              <a:t>(a)  Except as provided by this subchapter, all school district contracts for the purchase of goods and services, except contracts for the purchase of produce or vehicle fuel,</a:t>
            </a:r>
            <a:r>
              <a:rPr lang="en-US" sz="11200" dirty="0">
                <a:solidFill>
                  <a:srgbClr val="FF0000"/>
                </a:solidFill>
                <a:latin typeface="Calibri" panose="020F0502020204030204" pitchFamily="34" charset="0"/>
                <a:cs typeface="Calibri" panose="020F0502020204030204" pitchFamily="34" charset="0"/>
              </a:rPr>
              <a:t> valued at $50,000 or more in the </a:t>
            </a:r>
            <a:r>
              <a:rPr lang="en-US" sz="11200" b="1" u="sng" dirty="0">
                <a:solidFill>
                  <a:srgbClr val="FF0000"/>
                </a:solidFill>
                <a:latin typeface="Calibri" panose="020F0502020204030204" pitchFamily="34" charset="0"/>
                <a:cs typeface="Calibri" panose="020F0502020204030204" pitchFamily="34" charset="0"/>
              </a:rPr>
              <a:t>aggregate</a:t>
            </a:r>
            <a:r>
              <a:rPr lang="en-US" sz="11200" dirty="0">
                <a:solidFill>
                  <a:srgbClr val="FF0000"/>
                </a:solidFill>
                <a:latin typeface="Calibri" panose="020F0502020204030204" pitchFamily="34" charset="0"/>
                <a:cs typeface="Calibri" panose="020F0502020204030204" pitchFamily="34" charset="0"/>
              </a:rPr>
              <a:t> for each 12-month period shall be made by the method</a:t>
            </a:r>
            <a:r>
              <a:rPr lang="en-US" sz="11200" dirty="0">
                <a:solidFill>
                  <a:prstClr val="black"/>
                </a:solidFill>
                <a:latin typeface="Calibri" panose="020F0502020204030204" pitchFamily="34" charset="0"/>
                <a:cs typeface="Calibri" panose="020F0502020204030204" pitchFamily="34" charset="0"/>
              </a:rPr>
              <a:t>, of the following methods, that provides the best value for the district:</a:t>
            </a:r>
          </a:p>
          <a:p>
            <a:pPr marL="457200" lvl="2" indent="-457200" algn="l" defTabSz="457200">
              <a:lnSpc>
                <a:spcPct val="100000"/>
              </a:lnSpc>
              <a:spcBef>
                <a:spcPts val="0"/>
              </a:spcBef>
              <a:buClr>
                <a:prstClr val="black">
                  <a:lumMod val="85000"/>
                  <a:lumOff val="15000"/>
                </a:prstClr>
              </a:buClr>
            </a:pPr>
            <a:endParaRPr lang="en-US" sz="11200" dirty="0">
              <a:solidFill>
                <a:prstClr val="black"/>
              </a:solidFill>
              <a:latin typeface="Calibri" panose="020F0502020204030204" pitchFamily="34" charset="0"/>
              <a:cs typeface="Calibri" panose="020F0502020204030204" pitchFamily="34" charset="0"/>
            </a:endParaRPr>
          </a:p>
          <a:p>
            <a:pPr marL="339408" lvl="2" algn="l" defTabSz="457200">
              <a:lnSpc>
                <a:spcPct val="100000"/>
              </a:lnSpc>
              <a:spcBef>
                <a:spcPts val="0"/>
              </a:spcBef>
              <a:buClr>
                <a:prstClr val="black">
                  <a:lumMod val="85000"/>
                  <a:lumOff val="15000"/>
                </a:prstClr>
              </a:buClr>
            </a:pPr>
            <a:r>
              <a:rPr lang="en-US" sz="11200" dirty="0">
                <a:solidFill>
                  <a:prstClr val="black"/>
                </a:solidFill>
                <a:latin typeface="Calibri" panose="020F0502020204030204" pitchFamily="34" charset="0"/>
                <a:cs typeface="Calibri" panose="020F0502020204030204" pitchFamily="34" charset="0"/>
              </a:rPr>
              <a:t>		(1)  competitive bidding for services other than construction services;</a:t>
            </a:r>
          </a:p>
          <a:p>
            <a:pPr marL="339408" lvl="2" algn="l" defTabSz="457200">
              <a:lnSpc>
                <a:spcPct val="100000"/>
              </a:lnSpc>
              <a:spcBef>
                <a:spcPts val="0"/>
              </a:spcBef>
              <a:buClr>
                <a:prstClr val="black">
                  <a:lumMod val="85000"/>
                  <a:lumOff val="15000"/>
                </a:prstClr>
              </a:buClr>
            </a:pPr>
            <a:r>
              <a:rPr lang="en-US" sz="11200" dirty="0">
                <a:solidFill>
                  <a:prstClr val="black"/>
                </a:solidFill>
                <a:latin typeface="Calibri" panose="020F0502020204030204" pitchFamily="34" charset="0"/>
                <a:cs typeface="Calibri" panose="020F0502020204030204" pitchFamily="34" charset="0"/>
              </a:rPr>
              <a:t>		(2)  competitive sealed proposals for services other than construction services;</a:t>
            </a:r>
          </a:p>
          <a:p>
            <a:pPr marL="339408" lvl="2" algn="l" defTabSz="457200">
              <a:lnSpc>
                <a:spcPct val="100000"/>
              </a:lnSpc>
              <a:spcBef>
                <a:spcPts val="0"/>
              </a:spcBef>
              <a:buClr>
                <a:prstClr val="black">
                  <a:lumMod val="85000"/>
                  <a:lumOff val="15000"/>
                </a:prstClr>
              </a:buClr>
            </a:pPr>
            <a:r>
              <a:rPr lang="en-US" sz="11200" dirty="0">
                <a:solidFill>
                  <a:prstClr val="black"/>
                </a:solidFill>
                <a:latin typeface="Calibri" panose="020F0502020204030204" pitchFamily="34" charset="0"/>
                <a:cs typeface="Calibri" panose="020F0502020204030204" pitchFamily="34" charset="0"/>
              </a:rPr>
              <a:t>		(3)  a request for proposals, for services other than construction services;</a:t>
            </a:r>
          </a:p>
          <a:p>
            <a:pPr marL="339408" lvl="2" algn="l" defTabSz="457200">
              <a:lnSpc>
                <a:spcPct val="100000"/>
              </a:lnSpc>
              <a:spcBef>
                <a:spcPts val="0"/>
              </a:spcBef>
              <a:buClr>
                <a:prstClr val="black">
                  <a:lumMod val="85000"/>
                  <a:lumOff val="15000"/>
                </a:prstClr>
              </a:buClr>
            </a:pPr>
            <a:r>
              <a:rPr lang="en-US" sz="11200" dirty="0">
                <a:solidFill>
                  <a:prstClr val="black"/>
                </a:solidFill>
                <a:latin typeface="Calibri" panose="020F0502020204030204" pitchFamily="34" charset="0"/>
                <a:cs typeface="Calibri" panose="020F0502020204030204" pitchFamily="34" charset="0"/>
              </a:rPr>
              <a:t>		(4)  an interlocal contract;</a:t>
            </a:r>
          </a:p>
          <a:p>
            <a:pPr marL="914400" lvl="2" indent="-914400" algn="l" defTabSz="457200">
              <a:lnSpc>
                <a:spcPct val="100000"/>
              </a:lnSpc>
              <a:spcBef>
                <a:spcPts val="0"/>
              </a:spcBef>
              <a:buClr>
                <a:prstClr val="black">
                  <a:lumMod val="85000"/>
                  <a:lumOff val="15000"/>
                </a:prstClr>
              </a:buClr>
            </a:pPr>
            <a:r>
              <a:rPr lang="en-US" sz="11200" dirty="0">
                <a:solidFill>
                  <a:prstClr val="black"/>
                </a:solidFill>
                <a:latin typeface="Calibri" panose="020F0502020204030204" pitchFamily="34" charset="0"/>
                <a:cs typeface="Calibri" panose="020F0502020204030204" pitchFamily="34" charset="0"/>
              </a:rPr>
              <a:t>	(5)  </a:t>
            </a:r>
            <a:r>
              <a:rPr lang="en-US" sz="11200" dirty="0">
                <a:latin typeface="Calibri" panose="020F0502020204030204" pitchFamily="34" charset="0"/>
                <a:cs typeface="Calibri" panose="020F0502020204030204" pitchFamily="34" charset="0"/>
              </a:rPr>
              <a:t>a method provided by Chapter 2269, Government Code, for construction services;</a:t>
            </a:r>
          </a:p>
          <a:p>
            <a:pPr marL="339408" lvl="2" algn="l" defTabSz="457200">
              <a:lnSpc>
                <a:spcPct val="100000"/>
              </a:lnSpc>
              <a:spcBef>
                <a:spcPts val="0"/>
              </a:spcBef>
              <a:buClr>
                <a:prstClr val="black">
                  <a:lumMod val="85000"/>
                  <a:lumOff val="15000"/>
                </a:prstClr>
              </a:buClr>
            </a:pPr>
            <a:endParaRPr lang="en-US" sz="11200" dirty="0">
              <a:solidFill>
                <a:srgbClr val="FF0000"/>
              </a:solidFill>
              <a:latin typeface="Calibri" panose="020F0502020204030204" pitchFamily="34" charset="0"/>
              <a:cs typeface="Calibri" panose="020F0502020204030204" pitchFamily="34" charset="0"/>
            </a:endParaRPr>
          </a:p>
          <a:p>
            <a:pPr marL="457200" lvl="1" indent="-457200" algn="l" defTabSz="457200">
              <a:lnSpc>
                <a:spcPct val="100000"/>
              </a:lnSpc>
              <a:spcBef>
                <a:spcPts val="0"/>
              </a:spcBef>
              <a:buClr>
                <a:prstClr val="black">
                  <a:lumMod val="85000"/>
                  <a:lumOff val="15000"/>
                </a:prstClr>
              </a:buClr>
              <a:buFont typeface="Wingdings" panose="05000000000000000000" pitchFamily="2" charset="2"/>
              <a:buChar char="Ø"/>
            </a:pPr>
            <a:r>
              <a:rPr lang="en-US" sz="13600" dirty="0">
                <a:solidFill>
                  <a:prstClr val="black"/>
                </a:solidFill>
                <a:latin typeface="Calibri" panose="020F0502020204030204" pitchFamily="34" charset="0"/>
                <a:cs typeface="Calibri" panose="020F0502020204030204" pitchFamily="34" charset="0"/>
              </a:rPr>
              <a:t>Government Code 2269 – Construction</a:t>
            </a:r>
          </a:p>
          <a:p>
            <a:pPr marL="65088" lvl="1" algn="l" defTabSz="457200">
              <a:lnSpc>
                <a:spcPct val="70000"/>
              </a:lnSpc>
              <a:spcBef>
                <a:spcPts val="0"/>
              </a:spcBef>
              <a:buClr>
                <a:prstClr val="black">
                  <a:lumMod val="85000"/>
                  <a:lumOff val="15000"/>
                </a:prstClr>
              </a:buClr>
            </a:pPr>
            <a:endParaRPr lang="en-US" sz="13600" dirty="0">
              <a:solidFill>
                <a:prstClr val="black"/>
              </a:solidFill>
              <a:latin typeface="Calibri" panose="020F0502020204030204" pitchFamily="34" charset="0"/>
              <a:cs typeface="Calibri" panose="020F0502020204030204" pitchFamily="34" charset="0"/>
            </a:endParaRPr>
          </a:p>
          <a:p>
            <a:pPr marL="457200" lvl="1" indent="-457200" algn="l" defTabSz="457200">
              <a:lnSpc>
                <a:spcPct val="100000"/>
              </a:lnSpc>
              <a:spcBef>
                <a:spcPts val="0"/>
              </a:spcBef>
              <a:buClr>
                <a:prstClr val="black">
                  <a:lumMod val="85000"/>
                  <a:lumOff val="15000"/>
                </a:prstClr>
              </a:buClr>
              <a:buFont typeface="Wingdings" panose="05000000000000000000" pitchFamily="2" charset="2"/>
              <a:buChar char="Ø"/>
            </a:pPr>
            <a:r>
              <a:rPr lang="en-US" sz="13600" dirty="0">
                <a:solidFill>
                  <a:prstClr val="black"/>
                </a:solidFill>
                <a:latin typeface="Calibri" panose="020F0502020204030204" pitchFamily="34" charset="0"/>
                <a:cs typeface="Calibri" panose="020F0502020204030204" pitchFamily="34" charset="0"/>
              </a:rPr>
              <a:t>Government Code 2254 </a:t>
            </a:r>
          </a:p>
          <a:p>
            <a:pPr marL="865188" lvl="2" indent="-342900" algn="l" defTabSz="457200">
              <a:lnSpc>
                <a:spcPct val="100000"/>
              </a:lnSpc>
              <a:spcBef>
                <a:spcPts val="0"/>
              </a:spcBef>
              <a:buClr>
                <a:prstClr val="black">
                  <a:lumMod val="85000"/>
                  <a:lumOff val="15000"/>
                </a:prstClr>
              </a:buClr>
              <a:buFont typeface="Wingdings" panose="05000000000000000000" pitchFamily="2" charset="2"/>
              <a:buChar char="ü"/>
            </a:pPr>
            <a:r>
              <a:rPr lang="en-US" sz="9600" dirty="0">
                <a:solidFill>
                  <a:prstClr val="black"/>
                </a:solidFill>
                <a:latin typeface="Calibri" panose="020F0502020204030204" pitchFamily="34" charset="0"/>
                <a:cs typeface="Calibri" panose="020F0502020204030204" pitchFamily="34" charset="0"/>
              </a:rPr>
              <a:t>Professional and Consulting Services</a:t>
            </a:r>
          </a:p>
          <a:p>
            <a:pPr algn="l"/>
            <a:endParaRPr lang="en-US" sz="1800" dirty="0"/>
          </a:p>
          <a:p>
            <a:pPr algn="l"/>
            <a:r>
              <a:rPr lang="en-US" sz="1800" dirty="0"/>
              <a:t>                  		</a:t>
            </a:r>
            <a:r>
              <a:rPr lang="en-US" sz="2640" dirty="0"/>
              <a:t>	</a:t>
            </a:r>
          </a:p>
        </p:txBody>
      </p:sp>
      <p:pic>
        <p:nvPicPr>
          <p:cNvPr id="5" name="Picture 4">
            <a:extLst>
              <a:ext uri="{FF2B5EF4-FFF2-40B4-BE49-F238E27FC236}">
                <a16:creationId xmlns:a16="http://schemas.microsoft.com/office/drawing/2014/main" id="{20E99745-20C0-4BE1-B8BF-413A79399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6640" y="1029157"/>
            <a:ext cx="6631093" cy="1823551"/>
          </a:xfrm>
          <a:prstGeom prst="rect">
            <a:avLst/>
          </a:prstGeom>
        </p:spPr>
      </p:pic>
    </p:spTree>
    <p:extLst>
      <p:ext uri="{BB962C8B-B14F-4D97-AF65-F5344CB8AC3E}">
        <p14:creationId xmlns:p14="http://schemas.microsoft.com/office/powerpoint/2010/main" val="31341548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E3B255CA3A0A0498DAF0858DE0EC5B5" ma:contentTypeVersion="14" ma:contentTypeDescription="Create a new document." ma:contentTypeScope="" ma:versionID="172b270164652c42336048336ef07e26">
  <xsd:schema xmlns:xsd="http://www.w3.org/2001/XMLSchema" xmlns:xs="http://www.w3.org/2001/XMLSchema" xmlns:p="http://schemas.microsoft.com/office/2006/metadata/properties" xmlns:ns3="2a7a1d8b-b707-4ba6-bac8-cce75b1471fb" xmlns:ns4="08b2ad99-32b1-4a32-8246-18a7a33aef30" targetNamespace="http://schemas.microsoft.com/office/2006/metadata/properties" ma:root="true" ma:fieldsID="c1ad696948b15a6182761944ad7ae990" ns3:_="" ns4:_="">
    <xsd:import namespace="2a7a1d8b-b707-4ba6-bac8-cce75b1471fb"/>
    <xsd:import namespace="08b2ad99-32b1-4a32-8246-18a7a33aef3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7a1d8b-b707-4ba6-bac8-cce75b1471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b2ad99-32b1-4a32-8246-18a7a33aef3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1F4919-019E-4AC1-BE8E-E4FCFF990D65}">
  <ds:schemaRefs>
    <ds:schemaRef ds:uri="http://schemas.microsoft.com/office/2006/metadata/properties"/>
    <ds:schemaRef ds:uri="08b2ad99-32b1-4a32-8246-18a7a33aef30"/>
    <ds:schemaRef ds:uri="http://schemas.openxmlformats.org/package/2006/metadata/core-properties"/>
    <ds:schemaRef ds:uri="http://schemas.microsoft.com/office/2006/documentManagement/types"/>
    <ds:schemaRef ds:uri="2a7a1d8b-b707-4ba6-bac8-cce75b1471fb"/>
    <ds:schemaRef ds:uri="http://schemas.microsoft.com/office/infopath/2007/PartnerControls"/>
    <ds:schemaRef ds:uri="http://purl.org/dc/elements/1.1/"/>
    <ds:schemaRef ds:uri="http://purl.org/dc/dcmitype/"/>
    <ds:schemaRef ds:uri="http://www.w3.org/XML/1998/namespace"/>
    <ds:schemaRef ds:uri="http://purl.org/dc/terms/"/>
  </ds:schemaRefs>
</ds:datastoreItem>
</file>

<file path=customXml/itemProps2.xml><?xml version="1.0" encoding="utf-8"?>
<ds:datastoreItem xmlns:ds="http://schemas.openxmlformats.org/officeDocument/2006/customXml" ds:itemID="{5521B3AD-6F35-4914-B92B-2C561EA8334E}">
  <ds:schemaRefs>
    <ds:schemaRef ds:uri="http://schemas.microsoft.com/sharepoint/v3/contenttype/forms"/>
  </ds:schemaRefs>
</ds:datastoreItem>
</file>

<file path=customXml/itemProps3.xml><?xml version="1.0" encoding="utf-8"?>
<ds:datastoreItem xmlns:ds="http://schemas.openxmlformats.org/officeDocument/2006/customXml" ds:itemID="{2F9D0A6C-209E-4C3D-A5FB-7C16437B59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7a1d8b-b707-4ba6-bac8-cce75b1471fb"/>
    <ds:schemaRef ds:uri="08b2ad99-32b1-4a32-8246-18a7a33aef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4509</TotalTime>
  <Words>4051</Words>
  <Application>Microsoft Office PowerPoint</Application>
  <PresentationFormat>Custom</PresentationFormat>
  <Paragraphs>395</Paragraphs>
  <Slides>42</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42</vt:i4>
      </vt:variant>
    </vt:vector>
  </HeadingPairs>
  <TitlesOfParts>
    <vt:vector size="54" baseType="lpstr">
      <vt:lpstr>Abadi</vt:lpstr>
      <vt:lpstr>Adobe Myungjo Std M</vt:lpstr>
      <vt:lpstr>Adobe Song Std L</vt:lpstr>
      <vt:lpstr>Arial</vt:lpstr>
      <vt:lpstr>Arial Narrow</vt:lpstr>
      <vt:lpstr>Calibri</vt:lpstr>
      <vt:lpstr>Calibri Light</vt:lpstr>
      <vt:lpstr>Garamond</vt:lpstr>
      <vt:lpstr>Times New Roman</vt:lpstr>
      <vt:lpstr>Wingdings</vt:lpstr>
      <vt:lpstr>Office Theme</vt:lpstr>
      <vt:lpstr>1_Office Theme</vt:lpstr>
      <vt:lpstr>PowerPoint Presentation</vt:lpstr>
      <vt:lpstr>Agenda</vt:lpstr>
      <vt:lpstr>PowerPoint Presentation</vt:lpstr>
      <vt:lpstr>Who do I contact in Purchasing? </vt:lpstr>
      <vt:lpstr>Who do I contact in Purchasing? </vt:lpstr>
      <vt:lpstr>How do I access  Workday training? </vt:lpstr>
      <vt:lpstr>Are there cut-off dates  for requisitions? </vt:lpstr>
      <vt:lpstr>Purchasing Function Governance </vt:lpstr>
      <vt:lpstr>Purchasing Statutory Requirements </vt:lpstr>
      <vt:lpstr>Purchasing Thresholds </vt:lpstr>
      <vt:lpstr>Vendor Additions and Changes in Workday</vt:lpstr>
      <vt:lpstr>Spend Categories for Subscription Based Information Technology Agreements (SBITA)</vt:lpstr>
      <vt:lpstr>PowerPoint Presentation</vt:lpstr>
      <vt:lpstr>Requesting Quotes</vt:lpstr>
      <vt:lpstr>Shipping Terms</vt:lpstr>
      <vt:lpstr>Electronic Bidding</vt:lpstr>
      <vt:lpstr>Provide Clear Requirements</vt:lpstr>
      <vt:lpstr>Project Intake in OpenGov</vt:lpstr>
      <vt:lpstr>Signatory Authority</vt:lpstr>
      <vt:lpstr>Bid/RFP Specifications</vt:lpstr>
      <vt:lpstr>Bid/RFP Specifications, cont. </vt:lpstr>
      <vt:lpstr>Plan Ahead!</vt:lpstr>
      <vt:lpstr>Specification Resources</vt:lpstr>
      <vt:lpstr>We’re here to help!</vt:lpstr>
      <vt:lpstr>Why do we award to the low bidder?</vt:lpstr>
      <vt:lpstr>Evaluation Criteria, cont.</vt:lpstr>
      <vt:lpstr>Cooperative Purchasing</vt:lpstr>
      <vt:lpstr>Sole Source Purchases</vt:lpstr>
      <vt:lpstr>Emergency Purchases</vt:lpstr>
      <vt:lpstr>Open Purchase Orders</vt:lpstr>
      <vt:lpstr>Open Purchase Orders, cont.</vt:lpstr>
      <vt:lpstr>Change Orders</vt:lpstr>
      <vt:lpstr>Invoices That Exceed PO Amount</vt:lpstr>
      <vt:lpstr>PowerPoint Presentation</vt:lpstr>
      <vt:lpstr>Vendor Documentation &amp; Contract Compliance</vt:lpstr>
      <vt:lpstr>Contract Terms &amp; Fiscal Year Terms </vt:lpstr>
      <vt:lpstr>Catering – America To Go (ATG)</vt:lpstr>
      <vt:lpstr>Amazon Purchases</vt:lpstr>
      <vt:lpstr>Staples Purchases</vt:lpstr>
      <vt:lpstr>Tools to Use for Free</vt:lpstr>
      <vt:lpstr>Closing Remarks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Irene Nigaglioni</dc:creator>
  <cp:lastModifiedBy>Cindy White</cp:lastModifiedBy>
  <cp:revision>148</cp:revision>
  <cp:lastPrinted>2023-12-04T17:06:01Z</cp:lastPrinted>
  <dcterms:created xsi:type="dcterms:W3CDTF">2023-10-01T20:16:18Z</dcterms:created>
  <dcterms:modified xsi:type="dcterms:W3CDTF">2023-12-08T16:29:55Z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0x010100FE3B255CA3A0A0498DAF0858DE0EC5B5</vt:lpwstr>
  </property>
</Properties>
</file>