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61" r:id="rId3"/>
    <p:sldId id="268" r:id="rId4"/>
    <p:sldId id="260" r:id="rId5"/>
    <p:sldId id="258" r:id="rId6"/>
    <p:sldId id="259" r:id="rId7"/>
    <p:sldId id="265" r:id="rId8"/>
    <p:sldId id="264" r:id="rId9"/>
  </p:sldIdLst>
  <p:sldSz cx="12192000" cy="6858000"/>
  <p:notesSz cx="6858000" cy="9144000"/>
  <p:embeddedFontLst>
    <p:embeddedFont>
      <p:font typeface="Wingdings 3" panose="05040102010807070707" pitchFamily="18" charset="2"/>
      <p:regular r:id="rId11"/>
    </p:embeddedFont>
    <p:embeddedFont>
      <p:font typeface="Century Gothic" panose="020B0502020202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7" autoAdjust="0"/>
    <p:restoredTop sz="75904" autoAdjust="0"/>
  </p:normalViewPr>
  <p:slideViewPr>
    <p:cSldViewPr snapToGrid="0">
      <p:cViewPr varScale="1">
        <p:scale>
          <a:sx n="84" d="100"/>
          <a:sy n="84"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B8210-393D-49BD-8669-10D03B4F2803}" type="datetimeFigureOut">
              <a:rPr lang="en-US" smtClean="0"/>
              <a:t>8/30/2017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5067D-9996-43A6-A8BA-C1E9618369CD}" type="slidenum">
              <a:rPr lang="en-US" smtClean="0"/>
              <a:t>‹#›</a:t>
            </a:fld>
            <a:endParaRPr lang="en-US"/>
          </a:p>
        </p:txBody>
      </p:sp>
    </p:spTree>
    <p:extLst>
      <p:ext uri="{BB962C8B-B14F-4D97-AF65-F5344CB8AC3E}">
        <p14:creationId xmlns:p14="http://schemas.microsoft.com/office/powerpoint/2010/main" val="309637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guide for data resources for your service unit Program Review. The following information will help provide you with sources to use in identifying trends, and supporting assertions made in your Program Review submission.</a:t>
            </a:r>
          </a:p>
        </p:txBody>
      </p:sp>
      <p:sp>
        <p:nvSpPr>
          <p:cNvPr id="4" name="Slide Number Placeholder 3"/>
          <p:cNvSpPr>
            <a:spLocks noGrp="1"/>
          </p:cNvSpPr>
          <p:nvPr>
            <p:ph type="sldNum" sz="quarter" idx="10"/>
          </p:nvPr>
        </p:nvSpPr>
        <p:spPr/>
        <p:txBody>
          <a:bodyPr/>
          <a:lstStyle/>
          <a:p>
            <a:fld id="{E115067D-9996-43A6-A8BA-C1E9618369CD}" type="slidenum">
              <a:rPr lang="en-US" smtClean="0"/>
              <a:t>1</a:t>
            </a:fld>
            <a:endParaRPr lang="en-US"/>
          </a:p>
        </p:txBody>
      </p:sp>
    </p:spTree>
    <p:extLst>
      <p:ext uri="{BB962C8B-B14F-4D97-AF65-F5344CB8AC3E}">
        <p14:creationId xmlns:p14="http://schemas.microsoft.com/office/powerpoint/2010/main" val="381495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Evidence to consider when responding to many of the prompts within the Program Review template can be gathered from sources specific to the program or service unit.  Simply reaching out to department members to provide lists of credentials and professional development they have completed may ease the workload of the report preparer.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considering what your department needs to function, starting with what you already have is a great step. Having the existing departmental budget and lists of facilities and physical inventory utilized by your department will help establish a foundation for you to build on if you can elaborate how those resources will not meet your needs in the future.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applicable, advisory committee meeting minutes may allow examples of responsiveness to industry requests and a summary of partnership resources.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Programs which are externally accredited have the additional source of using pertinent information they may have already compiled to address prompts that are shared by the accreditors.</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2</a:t>
            </a:fld>
            <a:endParaRPr lang="en-US"/>
          </a:p>
        </p:txBody>
      </p:sp>
    </p:spTree>
    <p:extLst>
      <p:ext uri="{BB962C8B-B14F-4D97-AF65-F5344CB8AC3E}">
        <p14:creationId xmlns:p14="http://schemas.microsoft.com/office/powerpoint/2010/main" val="1465158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Valuable tools for assessing awareness of, and satisfaction with your service unit is the survey conducted roughly every two years.  Awareness, usage, hours of availability, procedure user-friendliness, efficiency, timeliness, courtesy, knowledge, and overall satisfaction are topics that are probed in these surveys, as well as respondents’ comments. Surveys are distributed to students, or faculty and staff, depending on the unit’s purpose.  If your unit is not represented on the survey and you wish for it to be, please contact Institutional Research.  To reach the survey reports, please click on the link while logged into </a:t>
            </a:r>
            <a:r>
              <a:rPr lang="en-US" sz="1200" kern="1200" dirty="0" err="1" smtClean="0">
                <a:solidFill>
                  <a:schemeClr val="tx1"/>
                </a:solidFill>
                <a:effectLst/>
                <a:latin typeface="+mn-lt"/>
                <a:ea typeface="+mn-ea"/>
                <a:cs typeface="+mn-cs"/>
              </a:rPr>
              <a:t>CougarWeb</a:t>
            </a:r>
            <a:r>
              <a:rPr lang="en-US" sz="1200" kern="1200" dirty="0" smtClean="0">
                <a:solidFill>
                  <a:schemeClr val="tx1"/>
                </a:solidFill>
                <a:effectLst/>
                <a:latin typeface="+mn-lt"/>
                <a:ea typeface="+mn-ea"/>
                <a:cs typeface="+mn-cs"/>
              </a:rPr>
              <a:t> to reach the survey hosting page.</a:t>
            </a:r>
          </a:p>
        </p:txBody>
      </p:sp>
      <p:sp>
        <p:nvSpPr>
          <p:cNvPr id="4" name="Slide Number Placeholder 3"/>
          <p:cNvSpPr>
            <a:spLocks noGrp="1"/>
          </p:cNvSpPr>
          <p:nvPr>
            <p:ph type="sldNum" sz="quarter" idx="10"/>
          </p:nvPr>
        </p:nvSpPr>
        <p:spPr/>
        <p:txBody>
          <a:bodyPr/>
          <a:lstStyle/>
          <a:p>
            <a:fld id="{E115067D-9996-43A6-A8BA-C1E9618369CD}" type="slidenum">
              <a:rPr lang="en-US" smtClean="0"/>
              <a:t>3</a:t>
            </a:fld>
            <a:endParaRPr lang="en-US"/>
          </a:p>
        </p:txBody>
      </p:sp>
    </p:spTree>
    <p:extLst>
      <p:ext uri="{BB962C8B-B14F-4D97-AF65-F5344CB8AC3E}">
        <p14:creationId xmlns:p14="http://schemas.microsoft.com/office/powerpoint/2010/main" val="102674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limited number of student services, the National Community College Benchmark Project provides the full-time equivalent staff/student ratio and places it within the percentiles of 250 other participating colleges.  For recent and historical entries, click the link to find the NCCBP report on Collin IRO’s intranet page.</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4</a:t>
            </a:fld>
            <a:endParaRPr lang="en-US"/>
          </a:p>
        </p:txBody>
      </p:sp>
    </p:spTree>
    <p:extLst>
      <p:ext uri="{BB962C8B-B14F-4D97-AF65-F5344CB8AC3E}">
        <p14:creationId xmlns:p14="http://schemas.microsoft.com/office/powerpoint/2010/main" val="257732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Collin’s Institutional Research Office has established a national peer group that is generally aligned with Collin College with respect to cost of living index, student-faculty ratio, and percent of enrollment which is part time.  To see more information regarding the national peer group, please click the hyperlinked text on this slide while logged into </a:t>
            </a:r>
            <a:r>
              <a:rPr lang="en-US" sz="1200" kern="1200" dirty="0" err="1" smtClean="0">
                <a:solidFill>
                  <a:schemeClr val="tx1"/>
                </a:solidFill>
                <a:effectLst/>
                <a:latin typeface="+mn-lt"/>
                <a:ea typeface="+mn-ea"/>
                <a:cs typeface="+mn-cs"/>
              </a:rPr>
              <a:t>CougarWeb</a:t>
            </a:r>
            <a:r>
              <a:rPr lang="en-US" sz="1200" kern="1200" dirty="0" smtClean="0">
                <a:solidFill>
                  <a:schemeClr val="tx1"/>
                </a:solidFill>
                <a:effectLst/>
                <a:latin typeface="+mn-lt"/>
                <a:ea typeface="+mn-ea"/>
                <a:cs typeface="+mn-cs"/>
              </a:rPr>
              <a:t> to reach the intranet page.</a:t>
            </a: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5</a:t>
            </a:fld>
            <a:endParaRPr lang="en-US"/>
          </a:p>
        </p:txBody>
      </p:sp>
    </p:spTree>
    <p:extLst>
      <p:ext uri="{BB962C8B-B14F-4D97-AF65-F5344CB8AC3E}">
        <p14:creationId xmlns:p14="http://schemas.microsoft.com/office/powerpoint/2010/main" val="17997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Texas Very Large Community College Peer Group was established by the Texas Higher Education Coordinating Board.  It may serve the same purpose for comparison as the national peer group, but has the benefit of some of the colleges being more accessible for reaching out to than those on the national level.  The disadvantage of this peer group is that the colleges are possibly not as closely comparable as those in the national peer group.  To see more information regarding this peer group, please click the text on this slide to reach the Texas Higher Education Coordinating Board’s page.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15067D-9996-43A6-A8BA-C1E9618369CD}" type="slidenum">
              <a:rPr lang="en-US" smtClean="0"/>
              <a:t>6</a:t>
            </a:fld>
            <a:endParaRPr lang="en-US"/>
          </a:p>
        </p:txBody>
      </p:sp>
    </p:spTree>
    <p:extLst>
      <p:ext uri="{BB962C8B-B14F-4D97-AF65-F5344CB8AC3E}">
        <p14:creationId xmlns:p14="http://schemas.microsoft.com/office/powerpoint/2010/main" val="360708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note that this is not a comprehensive list of all acceptable data sources.  There may be other sources that</a:t>
            </a:r>
            <a:r>
              <a:rPr lang="en-US" sz="1200" kern="1200" baseline="0" dirty="0" smtClean="0">
                <a:solidFill>
                  <a:schemeClr val="tx1"/>
                </a:solidFill>
                <a:effectLst/>
                <a:latin typeface="+mn-lt"/>
                <a:ea typeface="+mn-ea"/>
                <a:cs typeface="+mn-cs"/>
              </a:rPr>
              <a:t> you are familiar with particular to your area.  </a:t>
            </a:r>
            <a:r>
              <a:rPr lang="en-US" sz="1200" kern="1200" dirty="0" smtClean="0">
                <a:solidFill>
                  <a:schemeClr val="tx1"/>
                </a:solidFill>
                <a:effectLst/>
                <a:latin typeface="+mn-lt"/>
                <a:ea typeface="+mn-ea"/>
                <a:cs typeface="+mn-cs"/>
              </a:rPr>
              <a:t>When evaluating a source, exercise the same judgment that you would if you were considering it for a thesis or dissertation.  Collin’s Institutional</a:t>
            </a:r>
            <a:r>
              <a:rPr lang="en-US" sz="1200" kern="1200" baseline="0" dirty="0" smtClean="0">
                <a:solidFill>
                  <a:schemeClr val="tx1"/>
                </a:solidFill>
                <a:effectLst/>
                <a:latin typeface="+mn-lt"/>
                <a:ea typeface="+mn-ea"/>
                <a:cs typeface="+mn-cs"/>
              </a:rPr>
              <a:t> Research Office may also have awareness of other potential material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7</a:t>
            </a:fld>
            <a:endParaRPr lang="en-US"/>
          </a:p>
        </p:txBody>
      </p:sp>
    </p:spTree>
    <p:extLst>
      <p:ext uri="{BB962C8B-B14F-4D97-AF65-F5344CB8AC3E}">
        <p14:creationId xmlns:p14="http://schemas.microsoft.com/office/powerpoint/2010/main" val="159715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using this resource to help in preparation for composing your program review submission.  The Program Review Steering Committee hopes for you to receive the greatest benefit from this evaluation of your program or service unit.</a:t>
            </a:r>
          </a:p>
          <a:p>
            <a:endParaRPr lang="en-US" dirty="0" smtClean="0"/>
          </a:p>
          <a:p>
            <a:r>
              <a:rPr lang="en-US" dirty="0" smtClean="0"/>
              <a:t>Version: 20170830</a:t>
            </a:r>
            <a:endParaRPr lang="en-US" dirty="0"/>
          </a:p>
        </p:txBody>
      </p:sp>
      <p:sp>
        <p:nvSpPr>
          <p:cNvPr id="4" name="Slide Number Placeholder 3"/>
          <p:cNvSpPr>
            <a:spLocks noGrp="1"/>
          </p:cNvSpPr>
          <p:nvPr>
            <p:ph type="sldNum" sz="quarter" idx="10"/>
          </p:nvPr>
        </p:nvSpPr>
        <p:spPr/>
        <p:txBody>
          <a:bodyPr/>
          <a:lstStyle/>
          <a:p>
            <a:fld id="{E115067D-9996-43A6-A8BA-C1E9618369CD}" type="slidenum">
              <a:rPr lang="en-US" smtClean="0"/>
              <a:t>8</a:t>
            </a:fld>
            <a:endParaRPr lang="en-US"/>
          </a:p>
        </p:txBody>
      </p:sp>
    </p:spTree>
    <p:extLst>
      <p:ext uri="{BB962C8B-B14F-4D97-AF65-F5344CB8AC3E}">
        <p14:creationId xmlns:p14="http://schemas.microsoft.com/office/powerpoint/2010/main" val="378901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8/30/2017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hyperlink" Target="http://inside.collin.edu/institutionaleffect/assessment_data.html"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hyperlink" Target="http://inside.collin.edu/iro/reports.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hyperlink" Target="http://inside.collin.edu/iro/pdata/pdf/2014%20National%20Peer%20Group%20.pdf"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hyperlink" Target="http://www.txhighereddata.org/Interactive/Accountability/VeryLargeCCReport.pdf"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Review Data Resources</a:t>
            </a:r>
            <a:endParaRPr lang="en-US" dirty="0"/>
          </a:p>
        </p:txBody>
      </p:sp>
      <p:sp>
        <p:nvSpPr>
          <p:cNvPr id="3" name="Subtitle 2"/>
          <p:cNvSpPr>
            <a:spLocks noGrp="1"/>
          </p:cNvSpPr>
          <p:nvPr>
            <p:ph type="subTitle" idx="1"/>
          </p:nvPr>
        </p:nvSpPr>
        <p:spPr>
          <a:xfrm>
            <a:off x="1154955" y="1771650"/>
            <a:ext cx="7394685" cy="861060"/>
          </a:xfrm>
          <a:ln>
            <a:noFill/>
          </a:ln>
        </p:spPr>
        <p:txBody>
          <a:bodyPr>
            <a:normAutofit/>
          </a:bodyPr>
          <a:lstStyle/>
          <a:p>
            <a:r>
              <a:rPr lang="en-US" sz="4000" dirty="0" smtClean="0"/>
              <a:t>Service unit</a:t>
            </a:r>
            <a:endParaRPr lang="en-US" sz="4000" dirty="0"/>
          </a:p>
        </p:txBody>
      </p:sp>
      <p:pic>
        <p:nvPicPr>
          <p:cNvPr id="4" name="Audacity_Program_Review_Data_Resources_1_ServiceUni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29895053"/>
      </p:ext>
    </p:extLst>
  </p:cSld>
  <p:clrMapOvr>
    <a:masterClrMapping/>
  </p:clrMapOvr>
  <mc:AlternateContent xmlns:mc="http://schemas.openxmlformats.org/markup-compatibility/2006" xmlns:p14="http://schemas.microsoft.com/office/powerpoint/2010/main">
    <mc:Choice Requires="p14">
      <p:transition spd="slow" p14:dur="2000" advTm="8705"/>
    </mc:Choice>
    <mc:Fallback xmlns="">
      <p:transition spd="slow" advTm="8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Information Sources</a:t>
            </a:r>
            <a:endParaRPr lang="en-US" dirty="0"/>
          </a:p>
        </p:txBody>
      </p:sp>
      <p:sp>
        <p:nvSpPr>
          <p:cNvPr id="3" name="Content Placeholder 2"/>
          <p:cNvSpPr>
            <a:spLocks noGrp="1"/>
          </p:cNvSpPr>
          <p:nvPr>
            <p:ph idx="1"/>
          </p:nvPr>
        </p:nvSpPr>
        <p:spPr/>
        <p:txBody>
          <a:bodyPr/>
          <a:lstStyle/>
          <a:p>
            <a:r>
              <a:rPr lang="en-US" dirty="0" smtClean="0"/>
              <a:t>Departmental Employees</a:t>
            </a:r>
          </a:p>
          <a:p>
            <a:pPr marL="0" indent="0">
              <a:buNone/>
            </a:pPr>
            <a:endParaRPr lang="en-US" dirty="0" smtClean="0"/>
          </a:p>
          <a:p>
            <a:r>
              <a:rPr lang="en-US" dirty="0" smtClean="0"/>
              <a:t>Departmental Budget, Inventory &amp; Space Utilization</a:t>
            </a:r>
          </a:p>
          <a:p>
            <a:pPr marL="0" indent="0">
              <a:buNone/>
            </a:pPr>
            <a:endParaRPr lang="en-US" dirty="0" smtClean="0"/>
          </a:p>
          <a:p>
            <a:r>
              <a:rPr lang="en-US" dirty="0" smtClean="0"/>
              <a:t>Advisory Committee Meeting Minutes</a:t>
            </a:r>
          </a:p>
          <a:p>
            <a:endParaRPr lang="en-US" dirty="0"/>
          </a:p>
          <a:p>
            <a:r>
              <a:rPr lang="en-US" dirty="0" smtClean="0"/>
              <a:t>External Accreditation Submissions</a:t>
            </a:r>
          </a:p>
          <a:p>
            <a:endParaRPr lang="en-US" dirty="0"/>
          </a:p>
        </p:txBody>
      </p:sp>
      <p:pic>
        <p:nvPicPr>
          <p:cNvPr id="4" name="Audacity_Program_Review_Data_Resources_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30426133"/>
      </p:ext>
    </p:extLst>
  </p:cSld>
  <p:clrMapOvr>
    <a:masterClrMapping/>
  </p:clrMapOvr>
  <mc:AlternateContent xmlns:mc="http://schemas.openxmlformats.org/markup-compatibility/2006" xmlns:p14="http://schemas.microsoft.com/office/powerpoint/2010/main">
    <mc:Choice Requires="p14">
      <p:transition spd="slow" p14:dur="2000" advTm="48338"/>
    </mc:Choice>
    <mc:Fallback xmlns="">
      <p:transition spd="slow" advTm="48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Unit Satisfaction Surveys of Students, Faculty and Staff</a:t>
            </a:r>
            <a:endParaRPr lang="en-US" dirty="0"/>
          </a:p>
        </p:txBody>
      </p:sp>
      <p:sp>
        <p:nvSpPr>
          <p:cNvPr id="3" name="Content Placeholder 2"/>
          <p:cNvSpPr>
            <a:spLocks noGrp="1"/>
          </p:cNvSpPr>
          <p:nvPr>
            <p:ph idx="1"/>
          </p:nvPr>
        </p:nvSpPr>
        <p:spPr>
          <a:xfrm>
            <a:off x="646111" y="2545976"/>
            <a:ext cx="5781584" cy="3702423"/>
          </a:xfrm>
        </p:spPr>
        <p:txBody>
          <a:bodyPr/>
          <a:lstStyle/>
          <a:p>
            <a:endParaRPr lang="en-US" dirty="0" smtClean="0"/>
          </a:p>
          <a:p>
            <a:pPr marL="0" indent="0">
              <a:buNone/>
            </a:pPr>
            <a:r>
              <a:rPr lang="en-US" dirty="0" smtClean="0"/>
              <a:t>Within </a:t>
            </a:r>
            <a:r>
              <a:rPr lang="en-US" dirty="0" err="1" smtClean="0"/>
              <a:t>CougarWeb</a:t>
            </a:r>
            <a:r>
              <a:rPr lang="en-US" dirty="0" smtClean="0"/>
              <a:t> at:</a:t>
            </a:r>
            <a:endParaRPr lang="en-US" dirty="0"/>
          </a:p>
          <a:p>
            <a:r>
              <a:rPr lang="en-US" dirty="0" smtClean="0">
                <a:hlinkClick r:id="rId5"/>
              </a:rPr>
              <a:t>http</a:t>
            </a:r>
            <a:r>
              <a:rPr lang="en-US" dirty="0">
                <a:hlinkClick r:id="rId5"/>
              </a:rPr>
              <a:t>://inside.collin.edu/institutionaleffect/assessment_data.html</a:t>
            </a:r>
            <a:endParaRPr lang="en-US" dirty="0"/>
          </a:p>
        </p:txBody>
      </p:sp>
      <p:pic>
        <p:nvPicPr>
          <p:cNvPr id="4" name="Picture 3"/>
          <p:cNvPicPr>
            <a:picLocks noChangeAspect="1"/>
          </p:cNvPicPr>
          <p:nvPr/>
        </p:nvPicPr>
        <p:blipFill>
          <a:blip r:embed="rId6"/>
          <a:stretch>
            <a:fillRect/>
          </a:stretch>
        </p:blipFill>
        <p:spPr>
          <a:xfrm>
            <a:off x="6540659" y="2044231"/>
            <a:ext cx="4572494" cy="4204168"/>
          </a:xfrm>
          <a:prstGeom prst="rect">
            <a:avLst/>
          </a:prstGeom>
        </p:spPr>
      </p:pic>
      <p:pic>
        <p:nvPicPr>
          <p:cNvPr id="5" name="Audacity_Program_Review_Data_Resources_7_ServiceUni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32300669"/>
      </p:ext>
    </p:extLst>
  </p:cSld>
  <p:clrMapOvr>
    <a:masterClrMapping/>
  </p:clrMapOvr>
  <mc:AlternateContent xmlns:mc="http://schemas.openxmlformats.org/markup-compatibility/2006" xmlns:p14="http://schemas.microsoft.com/office/powerpoint/2010/main">
    <mc:Choice Requires="p14">
      <p:transition spd="slow" p14:dur="2000" advTm="30857"/>
    </mc:Choice>
    <mc:Fallback xmlns="">
      <p:transition spd="slow" advTm="30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Community College Benchmark Project (NCCBP)</a:t>
            </a:r>
            <a:endParaRPr lang="en-US" dirty="0"/>
          </a:p>
        </p:txBody>
      </p:sp>
      <p:sp>
        <p:nvSpPr>
          <p:cNvPr id="3" name="Content Placeholder 2"/>
          <p:cNvSpPr>
            <a:spLocks noGrp="1"/>
          </p:cNvSpPr>
          <p:nvPr>
            <p:ph sz="half" idx="1"/>
          </p:nvPr>
        </p:nvSpPr>
        <p:spPr>
          <a:xfrm>
            <a:off x="1112277" y="2428127"/>
            <a:ext cx="4660994" cy="1238437"/>
          </a:xfrm>
        </p:spPr>
        <p:txBody>
          <a:bodyPr/>
          <a:lstStyle/>
          <a:p>
            <a:r>
              <a:rPr lang="en-US" dirty="0" smtClean="0"/>
              <a:t>Career Services</a:t>
            </a:r>
          </a:p>
          <a:p>
            <a:r>
              <a:rPr lang="en-US" dirty="0" smtClean="0"/>
              <a:t>Counseling &amp; Advising</a:t>
            </a:r>
          </a:p>
          <a:p>
            <a:r>
              <a:rPr lang="en-US" dirty="0" smtClean="0"/>
              <a:t>Recruitment, Admissions, Registration</a:t>
            </a:r>
          </a:p>
        </p:txBody>
      </p:sp>
      <p:sp>
        <p:nvSpPr>
          <p:cNvPr id="4" name="Content Placeholder 3"/>
          <p:cNvSpPr>
            <a:spLocks noGrp="1"/>
          </p:cNvSpPr>
          <p:nvPr>
            <p:ph sz="half" idx="2"/>
          </p:nvPr>
        </p:nvSpPr>
        <p:spPr>
          <a:xfrm>
            <a:off x="5773271" y="2423645"/>
            <a:ext cx="4286528" cy="1520826"/>
          </a:xfrm>
        </p:spPr>
        <p:txBody>
          <a:bodyPr/>
          <a:lstStyle/>
          <a:p>
            <a:r>
              <a:rPr lang="en-US" dirty="0"/>
              <a:t>Financial Aid</a:t>
            </a:r>
          </a:p>
          <a:p>
            <a:r>
              <a:rPr lang="en-US" dirty="0"/>
              <a:t>Student Activities</a:t>
            </a:r>
          </a:p>
          <a:p>
            <a:r>
              <a:rPr lang="en-US" dirty="0"/>
              <a:t>Testing &amp; Assessment </a:t>
            </a:r>
            <a:r>
              <a:rPr lang="en-US" dirty="0" smtClean="0"/>
              <a:t>Services</a:t>
            </a:r>
            <a:endParaRPr lang="en-US" dirty="0"/>
          </a:p>
        </p:txBody>
      </p:sp>
      <p:sp>
        <p:nvSpPr>
          <p:cNvPr id="5" name="TextBox 4"/>
          <p:cNvSpPr txBox="1"/>
          <p:nvPr/>
        </p:nvSpPr>
        <p:spPr>
          <a:xfrm>
            <a:off x="1112277" y="1867406"/>
            <a:ext cx="5889158" cy="369332"/>
          </a:xfrm>
          <a:prstGeom prst="rect">
            <a:avLst/>
          </a:prstGeom>
          <a:noFill/>
        </p:spPr>
        <p:txBody>
          <a:bodyPr wrap="square" rtlCol="0">
            <a:spAutoFit/>
          </a:bodyPr>
          <a:lstStyle/>
          <a:p>
            <a:r>
              <a:rPr lang="en-US" dirty="0" smtClean="0"/>
              <a:t>Form 18 | Student Services: FTE Staff/Student Ratio</a:t>
            </a:r>
            <a:endParaRPr lang="en-US" dirty="0"/>
          </a:p>
        </p:txBody>
      </p:sp>
      <p:sp>
        <p:nvSpPr>
          <p:cNvPr id="6" name="TextBox 5"/>
          <p:cNvSpPr txBox="1"/>
          <p:nvPr/>
        </p:nvSpPr>
        <p:spPr>
          <a:xfrm>
            <a:off x="3098331" y="3714093"/>
            <a:ext cx="4500282" cy="369332"/>
          </a:xfrm>
          <a:prstGeom prst="rect">
            <a:avLst/>
          </a:prstGeom>
          <a:noFill/>
        </p:spPr>
        <p:txBody>
          <a:bodyPr wrap="square" rtlCol="0">
            <a:spAutoFit/>
          </a:bodyPr>
          <a:lstStyle/>
          <a:p>
            <a:r>
              <a:rPr lang="en-US" dirty="0">
                <a:hlinkClick r:id="rId5"/>
              </a:rPr>
              <a:t>http://inside.collin.edu/iro/reports.html</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048" y="4229504"/>
            <a:ext cx="8166847" cy="2424741"/>
          </a:xfrm>
          <a:prstGeom prst="rect">
            <a:avLst/>
          </a:prstGeom>
        </p:spPr>
      </p:pic>
      <p:pic>
        <p:nvPicPr>
          <p:cNvPr id="8" name="Audacity_Program_Review_Data_Resources_8_ServiceUni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75190953"/>
      </p:ext>
    </p:extLst>
  </p:cSld>
  <p:clrMapOvr>
    <a:masterClrMapping/>
  </p:clrMapOvr>
  <mc:AlternateContent xmlns:mc="http://schemas.openxmlformats.org/markup-compatibility/2006" xmlns:p14="http://schemas.microsoft.com/office/powerpoint/2010/main">
    <mc:Choice Requires="p14">
      <p:transition spd="slow" p14:dur="2000" advTm="24265"/>
    </mc:Choice>
    <mc:Fallback xmlns="">
      <p:transition spd="slow" advTm="24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73" fill="hold"/>
                                        <p:tgtEl>
                                          <p:spTgt spid="8"/>
                                        </p:tgtEl>
                                      </p:cBhvr>
                                    </p:cmd>
                                  </p:childTnLst>
                                </p:cTn>
                              </p:par>
                              <p:par>
                                <p:cTn id="7" presetID="10" presetClass="entr" presetSubtype="0" fill="hold" nodeType="withEffect">
                                  <p:stCondLst>
                                    <p:cond delay="5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remove"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7602"/>
          </a:xfrm>
        </p:spPr>
        <p:txBody>
          <a:bodyPr/>
          <a:lstStyle/>
          <a:p>
            <a:r>
              <a:rPr lang="en-US" dirty="0" smtClean="0"/>
              <a:t>National Peer Group</a:t>
            </a:r>
            <a:endParaRPr lang="en-US" dirty="0"/>
          </a:p>
        </p:txBody>
      </p:sp>
      <p:sp>
        <p:nvSpPr>
          <p:cNvPr id="3" name="Content Placeholder 2"/>
          <p:cNvSpPr>
            <a:spLocks noGrp="1"/>
          </p:cNvSpPr>
          <p:nvPr>
            <p:ph idx="1"/>
          </p:nvPr>
        </p:nvSpPr>
        <p:spPr>
          <a:xfrm>
            <a:off x="646112" y="1290320"/>
            <a:ext cx="9403742" cy="4958079"/>
          </a:xfrm>
        </p:spPr>
        <p:txBody>
          <a:bodyPr>
            <a:normAutofit fontScale="92500" lnSpcReduction="20000"/>
          </a:bodyPr>
          <a:lstStyle/>
          <a:p>
            <a:pPr marL="0" indent="0">
              <a:buNone/>
            </a:pPr>
            <a:r>
              <a:rPr lang="en-US" b="1" dirty="0" smtClean="0"/>
              <a:t>As of 2014, the following colleges were recognized as peers of Collin College.  These may be useful for establishing baselines for resource and responsibility comparisons. </a:t>
            </a:r>
            <a:r>
              <a:rPr lang="en-US" b="1" dirty="0" smtClean="0">
                <a:hlinkClick r:id="rId5"/>
              </a:rPr>
              <a:t>Please click here to reach an in-depth peer group comparison.</a:t>
            </a:r>
          </a:p>
          <a:p>
            <a:pPr lvl="1"/>
            <a:r>
              <a:rPr lang="en-US" dirty="0" smtClean="0"/>
              <a:t>Central New Mexico Community College – Albuquerque, NM</a:t>
            </a:r>
          </a:p>
          <a:p>
            <a:pPr lvl="1"/>
            <a:r>
              <a:rPr lang="en-US" dirty="0"/>
              <a:t>Front Range Community </a:t>
            </a:r>
            <a:r>
              <a:rPr lang="en-US" dirty="0" smtClean="0"/>
              <a:t>College – Westminster, CO</a:t>
            </a:r>
          </a:p>
          <a:p>
            <a:pPr lvl="1"/>
            <a:r>
              <a:rPr lang="en-US" dirty="0"/>
              <a:t>Hillsborough Community </a:t>
            </a:r>
            <a:r>
              <a:rPr lang="en-US" dirty="0" smtClean="0"/>
              <a:t>College – Tampa, FL</a:t>
            </a:r>
          </a:p>
          <a:p>
            <a:pPr lvl="1"/>
            <a:r>
              <a:rPr lang="en-US" dirty="0"/>
              <a:t>Long Beach City </a:t>
            </a:r>
            <a:r>
              <a:rPr lang="en-US" dirty="0" smtClean="0"/>
              <a:t>College – Long Beach, CA</a:t>
            </a:r>
          </a:p>
          <a:p>
            <a:pPr lvl="1"/>
            <a:r>
              <a:rPr lang="en-US" dirty="0" smtClean="0"/>
              <a:t>Montgomery, College – Rockville, MD</a:t>
            </a:r>
          </a:p>
          <a:p>
            <a:pPr lvl="1"/>
            <a:r>
              <a:rPr lang="en-US" dirty="0" smtClean="0"/>
              <a:t>Oakland Community College – Bloomfield Hills, MI</a:t>
            </a:r>
          </a:p>
          <a:p>
            <a:pPr lvl="1"/>
            <a:r>
              <a:rPr lang="en-US" dirty="0" smtClean="0"/>
              <a:t>Pima Community College – Tucson, AZ</a:t>
            </a:r>
          </a:p>
          <a:p>
            <a:pPr lvl="1"/>
            <a:r>
              <a:rPr lang="en-US" dirty="0" smtClean="0"/>
              <a:t>Portland Community College – Portland, OR</a:t>
            </a:r>
          </a:p>
          <a:p>
            <a:pPr lvl="1"/>
            <a:r>
              <a:rPr lang="en-US" dirty="0" smtClean="0"/>
              <a:t>Saint Louis Community College – St. Louis, MO</a:t>
            </a:r>
          </a:p>
          <a:p>
            <a:pPr lvl="1"/>
            <a:r>
              <a:rPr lang="en-US" dirty="0" smtClean="0"/>
              <a:t>Salt Lake Community College – Salt Lake City, UT</a:t>
            </a:r>
          </a:p>
          <a:p>
            <a:pPr lvl="1"/>
            <a:r>
              <a:rPr lang="en-US" dirty="0" smtClean="0"/>
              <a:t>San Jacinto Community College – Pasadena, TX</a:t>
            </a:r>
          </a:p>
          <a:p>
            <a:pPr lvl="1"/>
            <a:r>
              <a:rPr lang="en-US" dirty="0" smtClean="0"/>
              <a:t>Santa Monica College – Santa Monica, CA</a:t>
            </a:r>
            <a:endParaRPr lang="en-US" dirty="0">
              <a:hlinkClick r:id="rId5"/>
            </a:endParaRPr>
          </a:p>
        </p:txBody>
      </p:sp>
      <p:pic>
        <p:nvPicPr>
          <p:cNvPr id="4" name="Audacity_Program_Review_Data_Resources_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17349943"/>
      </p:ext>
    </p:extLst>
  </p:cSld>
  <p:clrMapOvr>
    <a:masterClrMapping/>
  </p:clrMapOvr>
  <mc:AlternateContent xmlns:mc="http://schemas.openxmlformats.org/markup-compatibility/2006" xmlns:p14="http://schemas.microsoft.com/office/powerpoint/2010/main">
    <mc:Choice Requires="p14">
      <p:transition spd="slow" p14:dur="2000" advTm="29113"/>
    </mc:Choice>
    <mc:Fallback xmlns="">
      <p:transition spd="slow" advTm="29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Very Large Community College Peer Group</a:t>
            </a:r>
            <a:endParaRPr lang="en-US" dirty="0"/>
          </a:p>
        </p:txBody>
      </p:sp>
      <p:sp>
        <p:nvSpPr>
          <p:cNvPr id="3" name="Content Placeholder 2"/>
          <p:cNvSpPr>
            <a:spLocks noGrp="1"/>
          </p:cNvSpPr>
          <p:nvPr>
            <p:ph idx="1"/>
          </p:nvPr>
        </p:nvSpPr>
        <p:spPr>
          <a:xfrm>
            <a:off x="1103313" y="2052918"/>
            <a:ext cx="5886768" cy="4195481"/>
          </a:xfrm>
        </p:spPr>
        <p:txBody>
          <a:bodyPr/>
          <a:lstStyle/>
          <a:p>
            <a:r>
              <a:rPr lang="en-US" dirty="0" smtClean="0">
                <a:hlinkClick r:id="rId5"/>
              </a:rPr>
              <a:t>Alamo Community College District</a:t>
            </a:r>
          </a:p>
          <a:p>
            <a:r>
              <a:rPr lang="en-US" dirty="0" smtClean="0">
                <a:hlinkClick r:id="rId5"/>
              </a:rPr>
              <a:t>Austin </a:t>
            </a:r>
            <a:r>
              <a:rPr lang="en-US" dirty="0">
                <a:hlinkClick r:id="rId5"/>
              </a:rPr>
              <a:t>Community College District</a:t>
            </a:r>
          </a:p>
          <a:p>
            <a:r>
              <a:rPr lang="en-US" dirty="0" smtClean="0">
                <a:hlinkClick r:id="rId5"/>
              </a:rPr>
              <a:t>Dallas County </a:t>
            </a:r>
            <a:r>
              <a:rPr lang="en-US" dirty="0">
                <a:hlinkClick r:id="rId5"/>
              </a:rPr>
              <a:t>Community College District</a:t>
            </a:r>
          </a:p>
          <a:p>
            <a:r>
              <a:rPr lang="en-US" dirty="0" smtClean="0">
                <a:hlinkClick r:id="rId5"/>
              </a:rPr>
              <a:t>El Paso </a:t>
            </a:r>
            <a:r>
              <a:rPr lang="en-US" dirty="0">
                <a:hlinkClick r:id="rId5"/>
              </a:rPr>
              <a:t>Community College District</a:t>
            </a:r>
          </a:p>
          <a:p>
            <a:r>
              <a:rPr lang="en-US" dirty="0" smtClean="0">
                <a:hlinkClick r:id="rId5"/>
              </a:rPr>
              <a:t>Houston </a:t>
            </a:r>
            <a:r>
              <a:rPr lang="en-US" dirty="0">
                <a:hlinkClick r:id="rId5"/>
              </a:rPr>
              <a:t>Community College District</a:t>
            </a:r>
          </a:p>
          <a:p>
            <a:r>
              <a:rPr lang="en-US" dirty="0" smtClean="0">
                <a:hlinkClick r:id="rId5"/>
              </a:rPr>
              <a:t>Lone Star College System</a:t>
            </a:r>
          </a:p>
          <a:p>
            <a:r>
              <a:rPr lang="en-US" dirty="0" smtClean="0">
                <a:hlinkClick r:id="rId5"/>
              </a:rPr>
              <a:t>San Jacinto </a:t>
            </a:r>
            <a:r>
              <a:rPr lang="en-US" dirty="0">
                <a:hlinkClick r:id="rId5"/>
              </a:rPr>
              <a:t>Community College District</a:t>
            </a:r>
          </a:p>
          <a:p>
            <a:r>
              <a:rPr lang="en-US" dirty="0" smtClean="0">
                <a:hlinkClick r:id="rId5"/>
              </a:rPr>
              <a:t>South Texas College</a:t>
            </a:r>
          </a:p>
          <a:p>
            <a:r>
              <a:rPr lang="en-US" dirty="0" smtClean="0">
                <a:hlinkClick r:id="rId5"/>
              </a:rPr>
              <a:t>Tarrant County College District</a:t>
            </a:r>
            <a:endParaRPr lang="en-US" dirty="0">
              <a:hlinkClick r:id="rId5"/>
            </a:endParaRPr>
          </a:p>
        </p:txBody>
      </p:sp>
      <p:pic>
        <p:nvPicPr>
          <p:cNvPr id="5" name="Picture 4"/>
          <p:cNvPicPr>
            <a:picLocks noChangeAspect="1"/>
          </p:cNvPicPr>
          <p:nvPr/>
        </p:nvPicPr>
        <p:blipFill>
          <a:blip r:embed="rId6"/>
          <a:stretch>
            <a:fillRect/>
          </a:stretch>
        </p:blipFill>
        <p:spPr>
          <a:xfrm>
            <a:off x="6779260" y="2052918"/>
            <a:ext cx="4648200" cy="3752850"/>
          </a:xfrm>
          <a:prstGeom prst="rect">
            <a:avLst/>
          </a:prstGeom>
        </p:spPr>
      </p:pic>
      <p:pic>
        <p:nvPicPr>
          <p:cNvPr id="4" name="Audacity_Program_Review_Data_Resources_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66274806"/>
      </p:ext>
    </p:extLst>
  </p:cSld>
  <p:clrMapOvr>
    <a:masterClrMapping/>
  </p:clrMapOvr>
  <mc:AlternateContent xmlns:mc="http://schemas.openxmlformats.org/markup-compatibility/2006" xmlns:p14="http://schemas.microsoft.com/office/powerpoint/2010/main">
    <mc:Choice Requires="p14">
      <p:transition spd="slow" p14:dur="2000" advTm="31050"/>
    </mc:Choice>
    <mc:Fallback xmlns="">
      <p:transition spd="slow" advTm="31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a:xfrm>
            <a:off x="1103313" y="2052918"/>
            <a:ext cx="5407725" cy="4195481"/>
          </a:xfrm>
        </p:spPr>
        <p:txBody>
          <a:bodyPr/>
          <a:lstStyle/>
          <a:p>
            <a:pPr marL="0" indent="0">
              <a:buNone/>
            </a:pPr>
            <a:r>
              <a:rPr lang="en-US" sz="2400" dirty="0" smtClean="0"/>
              <a:t>Is the source:</a:t>
            </a:r>
          </a:p>
          <a:p>
            <a:pPr marL="0" indent="0">
              <a:buNone/>
            </a:pPr>
            <a:endParaRPr lang="en-US" dirty="0" smtClean="0"/>
          </a:p>
          <a:p>
            <a:r>
              <a:rPr lang="en-US" dirty="0" smtClean="0"/>
              <a:t>Authoritative or reputable?</a:t>
            </a:r>
          </a:p>
          <a:p>
            <a:r>
              <a:rPr lang="en-US" dirty="0" smtClean="0"/>
              <a:t>Accurate?</a:t>
            </a:r>
          </a:p>
          <a:p>
            <a:r>
              <a:rPr lang="en-US" dirty="0" smtClean="0"/>
              <a:t>Objective?</a:t>
            </a:r>
          </a:p>
          <a:p>
            <a:r>
              <a:rPr lang="en-US" dirty="0" smtClean="0"/>
              <a:t>Current?</a:t>
            </a:r>
          </a:p>
          <a:p>
            <a:r>
              <a:rPr lang="en-US" dirty="0" smtClean="0"/>
              <a:t>Complete in its context?</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038" y="1341242"/>
            <a:ext cx="3620479" cy="4589929"/>
          </a:xfrm>
          <a:prstGeom prst="rect">
            <a:avLst/>
          </a:prstGeom>
        </p:spPr>
      </p:pic>
      <p:pic>
        <p:nvPicPr>
          <p:cNvPr id="5" name="Audacity_Program_Review_Data_Resources_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890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344271"/>
          </a:xfrm>
        </p:spPr>
        <p:txBody>
          <a:bodyPr/>
          <a:lstStyle/>
          <a:p>
            <a:pPr algn="ctr"/>
            <a:r>
              <a:rPr lang="en-US" dirty="0" smtClean="0"/>
              <a:t>Thank you!</a:t>
            </a:r>
            <a:endParaRPr lang="en-US" dirty="0"/>
          </a:p>
        </p:txBody>
      </p:sp>
      <p:pic>
        <p:nvPicPr>
          <p:cNvPr id="3" name="Audacity_Program_Review_Data_Resources_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97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1814</TotalTime>
  <Words>928</Words>
  <Application>Microsoft Office PowerPoint</Application>
  <PresentationFormat>Widescreen</PresentationFormat>
  <Paragraphs>80</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Wingdings 3</vt:lpstr>
      <vt:lpstr>Century Gothic</vt:lpstr>
      <vt:lpstr>Arial</vt:lpstr>
      <vt:lpstr>Calibri</vt:lpstr>
      <vt:lpstr>Ion</vt:lpstr>
      <vt:lpstr>Program Review Data Resources</vt:lpstr>
      <vt:lpstr>Existing Information Sources</vt:lpstr>
      <vt:lpstr>Service Unit Satisfaction Surveys of Students, Faculty and Staff</vt:lpstr>
      <vt:lpstr>National Community College Benchmark Project (NCCBP)</vt:lpstr>
      <vt:lpstr>National Peer Group</vt:lpstr>
      <vt:lpstr>Texas Very Large Community College Peer Group</vt:lpstr>
      <vt:lpstr>Other Sources</vt:lpstr>
      <vt:lpstr>Thank you!</vt:lpstr>
    </vt:vector>
  </TitlesOfParts>
  <Company>Collin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Data Resources</dc:title>
  <dc:creator>David Liska</dc:creator>
  <cp:keywords>training</cp:keywords>
  <cp:lastModifiedBy>David Liska</cp:lastModifiedBy>
  <cp:revision>93</cp:revision>
  <dcterms:created xsi:type="dcterms:W3CDTF">2017-07-05T16:41:35Z</dcterms:created>
  <dcterms:modified xsi:type="dcterms:W3CDTF">2017-08-30T22:07:17Z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