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63" r:id="rId2"/>
    <p:sldId id="262" r:id="rId3"/>
    <p:sldId id="266" r:id="rId4"/>
    <p:sldId id="267" r:id="rId5"/>
    <p:sldId id="261" r:id="rId6"/>
    <p:sldId id="257" r:id="rId7"/>
    <p:sldId id="258" r:id="rId8"/>
    <p:sldId id="259" r:id="rId9"/>
    <p:sldId id="265" r:id="rId10"/>
    <p:sldId id="264" r:id="rId11"/>
  </p:sldIdLst>
  <p:sldSz cx="12192000" cy="6858000"/>
  <p:notesSz cx="6858000" cy="9144000"/>
  <p:embeddedFontLst>
    <p:embeddedFont>
      <p:font typeface="Wingdings 3" panose="05040102010807070707" pitchFamily="18" charset="2"/>
      <p:regular r:id="rId13"/>
    </p:embeddedFont>
    <p:embeddedFont>
      <p:font typeface="Century Gothic" panose="020B0502020202020204" pitchFamily="3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7" autoAdjust="0"/>
    <p:restoredTop sz="75904" autoAdjust="0"/>
  </p:normalViewPr>
  <p:slideViewPr>
    <p:cSldViewPr snapToGrid="0">
      <p:cViewPr varScale="1">
        <p:scale>
          <a:sx n="84" d="100"/>
          <a:sy n="84" d="100"/>
        </p:scale>
        <p:origin x="69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2B8210-393D-49BD-8669-10D03B4F2803}" type="datetimeFigureOut">
              <a:rPr lang="en-US" smtClean="0"/>
              <a:t>8/30/2017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5067D-9996-43A6-A8BA-C1E9618369CD}" type="slidenum">
              <a:rPr lang="en-US" smtClean="0"/>
              <a:t>‹#›</a:t>
            </a:fld>
            <a:endParaRPr lang="en-US"/>
          </a:p>
        </p:txBody>
      </p:sp>
    </p:spTree>
    <p:extLst>
      <p:ext uri="{BB962C8B-B14F-4D97-AF65-F5344CB8AC3E}">
        <p14:creationId xmlns:p14="http://schemas.microsoft.com/office/powerpoint/2010/main" val="3096371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Welcome to the guide for data resources for your academic</a:t>
            </a:r>
            <a:r>
              <a:rPr lang="en-US" sz="1200" kern="1200" baseline="0" dirty="0" smtClean="0">
                <a:solidFill>
                  <a:schemeClr val="tx1"/>
                </a:solidFill>
                <a:effectLst/>
                <a:latin typeface="+mn-lt"/>
                <a:ea typeface="+mn-ea"/>
                <a:cs typeface="+mn-cs"/>
              </a:rPr>
              <a:t> or workforce</a:t>
            </a:r>
            <a:r>
              <a:rPr lang="en-US" sz="1200" kern="1200" dirty="0" smtClean="0">
                <a:solidFill>
                  <a:schemeClr val="tx1"/>
                </a:solidFill>
                <a:effectLst/>
                <a:latin typeface="+mn-lt"/>
                <a:ea typeface="+mn-ea"/>
                <a:cs typeface="+mn-cs"/>
              </a:rPr>
              <a:t> Program Review. The following information will help provide you with sources to use in identifying trends, and supporting assertions made in your Program Review submission.</a:t>
            </a:r>
          </a:p>
        </p:txBody>
      </p:sp>
      <p:sp>
        <p:nvSpPr>
          <p:cNvPr id="4" name="Slide Number Placeholder 3"/>
          <p:cNvSpPr>
            <a:spLocks noGrp="1"/>
          </p:cNvSpPr>
          <p:nvPr>
            <p:ph type="sldNum" sz="quarter" idx="10"/>
          </p:nvPr>
        </p:nvSpPr>
        <p:spPr/>
        <p:txBody>
          <a:bodyPr/>
          <a:lstStyle/>
          <a:p>
            <a:fld id="{E115067D-9996-43A6-A8BA-C1E9618369CD}" type="slidenum">
              <a:rPr lang="en-US" smtClean="0"/>
              <a:t>1</a:t>
            </a:fld>
            <a:endParaRPr lang="en-US"/>
          </a:p>
        </p:txBody>
      </p:sp>
    </p:spTree>
    <p:extLst>
      <p:ext uri="{BB962C8B-B14F-4D97-AF65-F5344CB8AC3E}">
        <p14:creationId xmlns:p14="http://schemas.microsoft.com/office/powerpoint/2010/main" val="3890102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Thank you for using this resource to </a:t>
            </a:r>
            <a:r>
              <a:rPr lang="en-US" sz="1200" kern="1200" dirty="0" smtClean="0">
                <a:solidFill>
                  <a:schemeClr val="tx1"/>
                </a:solidFill>
                <a:effectLst/>
                <a:latin typeface="+mn-lt"/>
                <a:ea typeface="+mn-ea"/>
                <a:cs typeface="+mn-cs"/>
              </a:rPr>
              <a:t>help </a:t>
            </a:r>
            <a:r>
              <a:rPr lang="en-US" sz="1200" kern="1200" dirty="0" smtClean="0">
                <a:solidFill>
                  <a:schemeClr val="tx1"/>
                </a:solidFill>
                <a:effectLst/>
                <a:latin typeface="+mn-lt"/>
                <a:ea typeface="+mn-ea"/>
                <a:cs typeface="+mn-cs"/>
              </a:rPr>
              <a:t>in preparation for composing your program review submission.  The Program Review Steering Committee hopes for you to receive the greatest benefit from this evaluation of your program or service unit</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Version: 20170830</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115067D-9996-43A6-A8BA-C1E9618369CD}" type="slidenum">
              <a:rPr lang="en-US" smtClean="0"/>
              <a:t>10</a:t>
            </a:fld>
            <a:endParaRPr lang="en-US"/>
          </a:p>
        </p:txBody>
      </p:sp>
    </p:spTree>
    <p:extLst>
      <p:ext uri="{BB962C8B-B14F-4D97-AF65-F5344CB8AC3E}">
        <p14:creationId xmlns:p14="http://schemas.microsoft.com/office/powerpoint/2010/main" val="3789013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of the most helpful sources of information is a collection of reports generated each year by Institutional Research to be used as evidence for many of the common questions that are considered by programs undergoing review.</a:t>
            </a:r>
          </a:p>
          <a:p>
            <a:r>
              <a:rPr lang="en-US" sz="1200" kern="1200" dirty="0" smtClean="0">
                <a:solidFill>
                  <a:schemeClr val="tx1"/>
                </a:solidFill>
                <a:effectLst/>
                <a:latin typeface="+mn-lt"/>
                <a:ea typeface="+mn-ea"/>
                <a:cs typeface="+mn-cs"/>
              </a:rPr>
              <a:t>The general report </a:t>
            </a:r>
            <a:r>
              <a:rPr lang="en-US" sz="1200" kern="1200" dirty="0" smtClean="0">
                <a:solidFill>
                  <a:schemeClr val="tx1"/>
                </a:solidFill>
                <a:effectLst/>
                <a:latin typeface="+mn-lt"/>
                <a:ea typeface="+mn-ea"/>
                <a:cs typeface="+mn-cs"/>
              </a:rPr>
              <a:t>titles here </a:t>
            </a:r>
            <a:r>
              <a:rPr lang="en-US" sz="1200" kern="1200" dirty="0" smtClean="0">
                <a:solidFill>
                  <a:schemeClr val="tx1"/>
                </a:solidFill>
                <a:effectLst/>
                <a:latin typeface="+mn-lt"/>
                <a:ea typeface="+mn-ea"/>
                <a:cs typeface="+mn-cs"/>
              </a:rPr>
              <a:t>help to give an idea for </a:t>
            </a:r>
            <a:r>
              <a:rPr lang="en-US" sz="1200" kern="1200" dirty="0" smtClean="0">
                <a:solidFill>
                  <a:schemeClr val="tx1"/>
                </a:solidFill>
                <a:effectLst/>
                <a:latin typeface="+mn-lt"/>
                <a:ea typeface="+mn-ea"/>
                <a:cs typeface="+mn-cs"/>
              </a:rPr>
              <a:t>data usage planning, </a:t>
            </a:r>
            <a:r>
              <a:rPr lang="en-US" sz="1200" kern="1200" dirty="0" smtClean="0">
                <a:solidFill>
                  <a:schemeClr val="tx1"/>
                </a:solidFill>
                <a:effectLst/>
                <a:latin typeface="+mn-lt"/>
                <a:ea typeface="+mn-ea"/>
                <a:cs typeface="+mn-cs"/>
              </a:rPr>
              <a:t>though it is important to note that reports with the most recent academic year data may not be available until approximately October 15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To find the reports, please click the link at the bottom of this slide. On the following </a:t>
            </a:r>
            <a:r>
              <a:rPr lang="en-US" sz="1200" kern="1200" dirty="0" err="1" smtClean="0">
                <a:solidFill>
                  <a:schemeClr val="tx1"/>
                </a:solidFill>
                <a:effectLst/>
                <a:latin typeface="+mn-lt"/>
                <a:ea typeface="+mn-ea"/>
                <a:cs typeface="+mn-cs"/>
              </a:rPr>
              <a:t>CougarWeb</a:t>
            </a:r>
            <a:r>
              <a:rPr lang="en-US" sz="1200" kern="1200" dirty="0" smtClean="0">
                <a:solidFill>
                  <a:schemeClr val="tx1"/>
                </a:solidFill>
                <a:effectLst/>
                <a:latin typeface="+mn-lt"/>
                <a:ea typeface="+mn-ea"/>
                <a:cs typeface="+mn-cs"/>
              </a:rPr>
              <a:t> page, </a:t>
            </a:r>
            <a:r>
              <a:rPr lang="en-US" sz="1200" kern="1200" dirty="0" smtClean="0">
                <a:solidFill>
                  <a:schemeClr val="tx1"/>
                </a:solidFill>
                <a:effectLst/>
                <a:latin typeface="+mn-lt"/>
                <a:ea typeface="+mn-ea"/>
                <a:cs typeface="+mn-cs"/>
              </a:rPr>
              <a:t>clicking </a:t>
            </a:r>
            <a:r>
              <a:rPr lang="en-US" sz="1200" kern="1200" dirty="0" smtClean="0">
                <a:solidFill>
                  <a:schemeClr val="tx1"/>
                </a:solidFill>
                <a:effectLst/>
                <a:latin typeface="+mn-lt"/>
                <a:ea typeface="+mn-ea"/>
                <a:cs typeface="+mn-cs"/>
              </a:rPr>
              <a:t>a measure’s link will take you either to a document containing the information, or to a page allowing you to select the specific program in which you are interested.  Alternately, this page may be reached by logging into </a:t>
            </a:r>
            <a:r>
              <a:rPr lang="en-US" sz="1200" kern="1200" dirty="0" err="1" smtClean="0">
                <a:solidFill>
                  <a:schemeClr val="tx1"/>
                </a:solidFill>
                <a:effectLst/>
                <a:latin typeface="+mn-lt"/>
                <a:ea typeface="+mn-ea"/>
                <a:cs typeface="+mn-cs"/>
              </a:rPr>
              <a:t>CougarWeb</a:t>
            </a:r>
            <a:r>
              <a:rPr lang="en-US" sz="1200" kern="1200" dirty="0" smtClean="0">
                <a:solidFill>
                  <a:schemeClr val="tx1"/>
                </a:solidFill>
                <a:effectLst/>
                <a:latin typeface="+mn-lt"/>
                <a:ea typeface="+mn-ea"/>
                <a:cs typeface="+mn-cs"/>
              </a:rPr>
              <a:t> and clicking the “My Workplace” tab near the top of the browser window. On the following page, find the Organizational Effectiveness pane on the left side of the page, and then find Institutional Research under the Institutional Research Office subsection. Once on the Institutional Research page, look to the left-hand navigation bar until you find Program Review Data.</a:t>
            </a:r>
          </a:p>
          <a:p>
            <a:endParaRPr lang="en-US" dirty="0"/>
          </a:p>
        </p:txBody>
      </p:sp>
      <p:sp>
        <p:nvSpPr>
          <p:cNvPr id="4" name="Slide Number Placeholder 3"/>
          <p:cNvSpPr>
            <a:spLocks noGrp="1"/>
          </p:cNvSpPr>
          <p:nvPr>
            <p:ph type="sldNum" sz="quarter" idx="10"/>
          </p:nvPr>
        </p:nvSpPr>
        <p:spPr/>
        <p:txBody>
          <a:bodyPr/>
          <a:lstStyle/>
          <a:p>
            <a:fld id="{E115067D-9996-43A6-A8BA-C1E9618369CD}" type="slidenum">
              <a:rPr lang="en-US" smtClean="0"/>
              <a:t>2</a:t>
            </a:fld>
            <a:endParaRPr lang="en-US"/>
          </a:p>
        </p:txBody>
      </p:sp>
    </p:spTree>
    <p:extLst>
      <p:ext uri="{BB962C8B-B14F-4D97-AF65-F5344CB8AC3E}">
        <p14:creationId xmlns:p14="http://schemas.microsoft.com/office/powerpoint/2010/main" val="3607819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responding to being asked about the program’s relationship to market demand, a solid response may incorporate information about employment trends, wages, and attributes associated with occupations in the field.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Career Coach is a solution available to anyone, and provides wage information, a short term estimate on job growth or decline for the region around Collin County.  To reach Collin’s Career Coach account, please use the URL in your browser or click on the link.</a:t>
            </a: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JobsEQ</a:t>
            </a:r>
            <a:r>
              <a:rPr lang="en-US" sz="1200" kern="1200" dirty="0" smtClean="0">
                <a:solidFill>
                  <a:schemeClr val="tx1"/>
                </a:solidFill>
                <a:effectLst/>
                <a:latin typeface="+mn-lt"/>
                <a:ea typeface="+mn-ea"/>
                <a:cs typeface="+mn-cs"/>
              </a:rPr>
              <a:t> is a tool with more in-depth data on education, industries, occupations.  This includes some of the information available from Career Coach, but also includes more detailed statistics, a wider definable region, and a more comprehensive package.  Using CIP codes or Standard Occupation Classification codes, a plethora of information can be gathered through reports or more concise snapshots.  Because Collin has only a limited number of </a:t>
            </a:r>
            <a:r>
              <a:rPr lang="en-US" sz="1200" kern="1200" dirty="0" err="1" smtClean="0">
                <a:solidFill>
                  <a:schemeClr val="tx1"/>
                </a:solidFill>
                <a:effectLst/>
                <a:latin typeface="+mn-lt"/>
                <a:ea typeface="+mn-ea"/>
                <a:cs typeface="+mn-cs"/>
              </a:rPr>
              <a:t>JobsEQ</a:t>
            </a:r>
            <a:r>
              <a:rPr lang="en-US" sz="1200" kern="1200" dirty="0" smtClean="0">
                <a:solidFill>
                  <a:schemeClr val="tx1"/>
                </a:solidFill>
                <a:effectLst/>
                <a:latin typeface="+mn-lt"/>
                <a:ea typeface="+mn-ea"/>
                <a:cs typeface="+mn-cs"/>
              </a:rPr>
              <a:t> licenses, access is not available to all employees.  Please contact Institutional Research Office at least ten working days in advance so that they may provide the information to you with sufficient time for you to use it.</a:t>
            </a:r>
          </a:p>
          <a:p>
            <a:endParaRPr lang="en-US" dirty="0"/>
          </a:p>
        </p:txBody>
      </p:sp>
      <p:sp>
        <p:nvSpPr>
          <p:cNvPr id="4" name="Slide Number Placeholder 3"/>
          <p:cNvSpPr>
            <a:spLocks noGrp="1"/>
          </p:cNvSpPr>
          <p:nvPr>
            <p:ph type="sldNum" sz="quarter" idx="10"/>
          </p:nvPr>
        </p:nvSpPr>
        <p:spPr/>
        <p:txBody>
          <a:bodyPr/>
          <a:lstStyle/>
          <a:p>
            <a:fld id="{E115067D-9996-43A6-A8BA-C1E9618369CD}" type="slidenum">
              <a:rPr lang="en-US" smtClean="0"/>
              <a:t>3</a:t>
            </a:fld>
            <a:endParaRPr lang="en-US"/>
          </a:p>
        </p:txBody>
      </p:sp>
    </p:spTree>
    <p:extLst>
      <p:ext uri="{BB962C8B-B14F-4D97-AF65-F5344CB8AC3E}">
        <p14:creationId xmlns:p14="http://schemas.microsoft.com/office/powerpoint/2010/main" val="2584431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Institutional Research Office has generated a large </a:t>
            </a:r>
            <a:r>
              <a:rPr lang="en-US" sz="1200" kern="1200" dirty="0" smtClean="0">
                <a:solidFill>
                  <a:schemeClr val="tx1"/>
                </a:solidFill>
                <a:effectLst/>
                <a:latin typeface="+mn-lt"/>
                <a:ea typeface="+mn-ea"/>
                <a:cs typeface="+mn-cs"/>
              </a:rPr>
              <a:t>number </a:t>
            </a:r>
            <a:r>
              <a:rPr lang="en-US" sz="1200" kern="1200" dirty="0" smtClean="0">
                <a:solidFill>
                  <a:schemeClr val="tx1"/>
                </a:solidFill>
                <a:effectLst/>
                <a:latin typeface="+mn-lt"/>
                <a:ea typeface="+mn-ea"/>
                <a:cs typeface="+mn-cs"/>
              </a:rPr>
              <a:t>of reports and collected a large amount of data.  While it may be broken down by academic year instead of by term, or by term instead of month, there is a good chance that data has been collected in a way that will provide answers to </a:t>
            </a:r>
            <a:r>
              <a:rPr lang="en-US" sz="1200" kern="1200" dirty="0" smtClean="0">
                <a:solidFill>
                  <a:schemeClr val="tx1"/>
                </a:solidFill>
                <a:effectLst/>
                <a:latin typeface="+mn-lt"/>
                <a:ea typeface="+mn-ea"/>
                <a:cs typeface="+mn-cs"/>
              </a:rPr>
              <a:t>your </a:t>
            </a:r>
            <a:r>
              <a:rPr lang="en-US" sz="1200" kern="1200" dirty="0" smtClean="0">
                <a:solidFill>
                  <a:schemeClr val="tx1"/>
                </a:solidFill>
                <a:effectLst/>
                <a:latin typeface="+mn-lt"/>
                <a:ea typeface="+mn-ea"/>
                <a:cs typeface="+mn-cs"/>
              </a:rPr>
              <a:t>question.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view some of the reports, feel free to explore Institutional Research’s intranet page by going to the URL or clicking either it or the image while logged into </a:t>
            </a:r>
            <a:r>
              <a:rPr lang="en-US" sz="1200" kern="1200" dirty="0" err="1" smtClean="0">
                <a:solidFill>
                  <a:schemeClr val="tx1"/>
                </a:solidFill>
                <a:effectLst/>
                <a:latin typeface="+mn-lt"/>
                <a:ea typeface="+mn-ea"/>
                <a:cs typeface="+mn-cs"/>
              </a:rPr>
              <a:t>CougarWeb</a:t>
            </a:r>
            <a:r>
              <a:rPr lang="en-US" sz="1200" kern="1200" dirty="0" smtClean="0">
                <a:solidFill>
                  <a:schemeClr val="tx1"/>
                </a:solidFill>
                <a:effectLst/>
                <a:latin typeface="+mn-lt"/>
                <a:ea typeface="+mn-ea"/>
                <a:cs typeface="+mn-cs"/>
              </a:rPr>
              <a:t>.  If assistance from an analyst is desired, contact information is available on the right-hand column of </a:t>
            </a:r>
            <a:r>
              <a:rPr lang="en-US" sz="1200" kern="1200" dirty="0" smtClean="0">
                <a:solidFill>
                  <a:schemeClr val="tx1"/>
                </a:solidFill>
                <a:effectLst/>
                <a:latin typeface="+mn-lt"/>
                <a:ea typeface="+mn-ea"/>
                <a:cs typeface="+mn-cs"/>
              </a:rPr>
              <a:t>that </a:t>
            </a:r>
            <a:r>
              <a:rPr lang="en-US" sz="1200" kern="1200" dirty="0" smtClean="0">
                <a:solidFill>
                  <a:schemeClr val="tx1"/>
                </a:solidFill>
                <a:effectLst/>
                <a:latin typeface="+mn-lt"/>
                <a:ea typeface="+mn-ea"/>
                <a:cs typeface="+mn-cs"/>
              </a:rPr>
              <a:t>page.</a:t>
            </a:r>
          </a:p>
        </p:txBody>
      </p:sp>
      <p:sp>
        <p:nvSpPr>
          <p:cNvPr id="4" name="Slide Number Placeholder 3"/>
          <p:cNvSpPr>
            <a:spLocks noGrp="1"/>
          </p:cNvSpPr>
          <p:nvPr>
            <p:ph type="sldNum" sz="quarter" idx="10"/>
          </p:nvPr>
        </p:nvSpPr>
        <p:spPr/>
        <p:txBody>
          <a:bodyPr/>
          <a:lstStyle/>
          <a:p>
            <a:fld id="{E115067D-9996-43A6-A8BA-C1E9618369CD}" type="slidenum">
              <a:rPr lang="en-US" smtClean="0"/>
              <a:t>4</a:t>
            </a:fld>
            <a:endParaRPr lang="en-US"/>
          </a:p>
        </p:txBody>
      </p:sp>
    </p:spTree>
    <p:extLst>
      <p:ext uri="{BB962C8B-B14F-4D97-AF65-F5344CB8AC3E}">
        <p14:creationId xmlns:p14="http://schemas.microsoft.com/office/powerpoint/2010/main" val="3181580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Evidence to consider when responding to many of the prompts within the Program Review template can be gathered from sources specific to the program or service unit.  Simply reaching out to department members to provide lists of credentials and professional development they have completed may ease the workload of the report preparer.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considering what your department needs to function, starting with what you already have is a great </a:t>
            </a:r>
            <a:r>
              <a:rPr lang="en-US" sz="1200" kern="1200" dirty="0" smtClean="0">
                <a:solidFill>
                  <a:schemeClr val="tx1"/>
                </a:solidFill>
                <a:effectLst/>
                <a:latin typeface="+mn-lt"/>
                <a:ea typeface="+mn-ea"/>
                <a:cs typeface="+mn-cs"/>
              </a:rPr>
              <a:t>step. </a:t>
            </a:r>
            <a:r>
              <a:rPr lang="en-US" sz="1200" kern="1200" dirty="0" smtClean="0">
                <a:solidFill>
                  <a:schemeClr val="tx1"/>
                </a:solidFill>
                <a:effectLst/>
                <a:latin typeface="+mn-lt"/>
                <a:ea typeface="+mn-ea"/>
                <a:cs typeface="+mn-cs"/>
              </a:rPr>
              <a:t>Having the existing departmental budget and lists of facilities and physical inventory utilized by your </a:t>
            </a:r>
            <a:r>
              <a:rPr lang="en-US" sz="1200" kern="1200" dirty="0" smtClean="0">
                <a:solidFill>
                  <a:schemeClr val="tx1"/>
                </a:solidFill>
                <a:effectLst/>
                <a:latin typeface="+mn-lt"/>
                <a:ea typeface="+mn-ea"/>
                <a:cs typeface="+mn-cs"/>
              </a:rPr>
              <a:t>department </a:t>
            </a:r>
            <a:r>
              <a:rPr lang="en-US" sz="1200" kern="1200" dirty="0" smtClean="0">
                <a:solidFill>
                  <a:schemeClr val="tx1"/>
                </a:solidFill>
                <a:effectLst/>
                <a:latin typeface="+mn-lt"/>
                <a:ea typeface="+mn-ea"/>
                <a:cs typeface="+mn-cs"/>
              </a:rPr>
              <a:t>will help establish a foundation for you to build on if you can elaborate how those resources will not meet your needs in the future.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applicable, advisory committee meeting minutes may allow examples of responsiveness to industry requests and a summary of partnership resources.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Programs which are externally accredited have the additional source of using pertinent information they may have already compiled to address prompts that are shared by the accreditors.</a:t>
            </a:r>
          </a:p>
          <a:p>
            <a:endParaRPr lang="en-US" dirty="0"/>
          </a:p>
        </p:txBody>
      </p:sp>
      <p:sp>
        <p:nvSpPr>
          <p:cNvPr id="4" name="Slide Number Placeholder 3"/>
          <p:cNvSpPr>
            <a:spLocks noGrp="1"/>
          </p:cNvSpPr>
          <p:nvPr>
            <p:ph type="sldNum" sz="quarter" idx="10"/>
          </p:nvPr>
        </p:nvSpPr>
        <p:spPr/>
        <p:txBody>
          <a:bodyPr/>
          <a:lstStyle/>
          <a:p>
            <a:fld id="{E115067D-9996-43A6-A8BA-C1E9618369CD}" type="slidenum">
              <a:rPr lang="en-US" smtClean="0"/>
              <a:t>5</a:t>
            </a:fld>
            <a:endParaRPr lang="en-US"/>
          </a:p>
        </p:txBody>
      </p:sp>
    </p:spTree>
    <p:extLst>
      <p:ext uri="{BB962C8B-B14F-4D97-AF65-F5344CB8AC3E}">
        <p14:creationId xmlns:p14="http://schemas.microsoft.com/office/powerpoint/2010/main" val="1465158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Surveys are valuable tools for assessing satisfaction with your program.  If</a:t>
            </a:r>
            <a:r>
              <a:rPr lang="en-US" sz="1200" kern="1200" baseline="0" dirty="0" smtClean="0">
                <a:solidFill>
                  <a:schemeClr val="tx1"/>
                </a:solidFill>
                <a:effectLst/>
                <a:latin typeface="+mn-lt"/>
                <a:ea typeface="+mn-ea"/>
                <a:cs typeface="+mn-cs"/>
              </a:rPr>
              <a:t> your program conducts employer or student satisfaction surveys, you may wish to reference </a:t>
            </a:r>
            <a:r>
              <a:rPr lang="en-US" sz="1200" kern="1200" baseline="0" dirty="0" smtClean="0">
                <a:solidFill>
                  <a:schemeClr val="tx1"/>
                </a:solidFill>
                <a:effectLst/>
                <a:latin typeface="+mn-lt"/>
                <a:ea typeface="+mn-ea"/>
                <a:cs typeface="+mn-cs"/>
              </a:rPr>
              <a:t>them </a:t>
            </a:r>
            <a:r>
              <a:rPr lang="en-US" sz="1200" kern="1200" baseline="0" dirty="0" smtClean="0">
                <a:solidFill>
                  <a:schemeClr val="tx1"/>
                </a:solidFill>
                <a:effectLst/>
                <a:latin typeface="+mn-lt"/>
                <a:ea typeface="+mn-ea"/>
                <a:cs typeface="+mn-cs"/>
              </a:rPr>
              <a:t>in your submission.  These may be in response to external accreditation requirements, or implemented as a result of a program initiative.  Whatever the flavor, surveys can go a long way in providing feedback on </a:t>
            </a:r>
            <a:r>
              <a:rPr lang="en-US" sz="1200" kern="1200" baseline="0" dirty="0" smtClean="0">
                <a:solidFill>
                  <a:schemeClr val="tx1"/>
                </a:solidFill>
                <a:effectLst/>
                <a:latin typeface="+mn-lt"/>
                <a:ea typeface="+mn-ea"/>
                <a:cs typeface="+mn-cs"/>
              </a:rPr>
              <a:t>programs’ </a:t>
            </a:r>
            <a:r>
              <a:rPr lang="en-US" sz="1200" kern="1200" baseline="0" dirty="0" smtClean="0">
                <a:solidFill>
                  <a:schemeClr val="tx1"/>
                </a:solidFill>
                <a:effectLst/>
                <a:latin typeface="+mn-lt"/>
                <a:ea typeface="+mn-ea"/>
                <a:cs typeface="+mn-cs"/>
              </a:rPr>
              <a:t>performance or direction.</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115067D-9996-43A6-A8BA-C1E9618369CD}" type="slidenum">
              <a:rPr lang="en-US" smtClean="0"/>
              <a:t>6</a:t>
            </a:fld>
            <a:endParaRPr lang="en-US"/>
          </a:p>
        </p:txBody>
      </p:sp>
    </p:spTree>
    <p:extLst>
      <p:ext uri="{BB962C8B-B14F-4D97-AF65-F5344CB8AC3E}">
        <p14:creationId xmlns:p14="http://schemas.microsoft.com/office/powerpoint/2010/main" val="1836734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Collin’s Institutional Research Office has established a national peer group that is generally aligned with Collin College with respect to cost of living index, student-faculty ratio, and percent of enrollment which is part time.  To see more information regarding the national peer group, please click the hyperlinked text on this slide while logged into </a:t>
            </a:r>
            <a:r>
              <a:rPr lang="en-US" sz="1200" kern="1200" dirty="0" err="1" smtClean="0">
                <a:solidFill>
                  <a:schemeClr val="tx1"/>
                </a:solidFill>
                <a:effectLst/>
                <a:latin typeface="+mn-lt"/>
                <a:ea typeface="+mn-ea"/>
                <a:cs typeface="+mn-cs"/>
              </a:rPr>
              <a:t>CougarWeb</a:t>
            </a:r>
            <a:r>
              <a:rPr lang="en-US" sz="1200" kern="1200" dirty="0" smtClean="0">
                <a:solidFill>
                  <a:schemeClr val="tx1"/>
                </a:solidFill>
                <a:effectLst/>
                <a:latin typeface="+mn-lt"/>
                <a:ea typeface="+mn-ea"/>
                <a:cs typeface="+mn-cs"/>
              </a:rPr>
              <a:t> to reach the intranet page.</a:t>
            </a:r>
          </a:p>
          <a:p>
            <a:endParaRPr lang="en-US" dirty="0"/>
          </a:p>
        </p:txBody>
      </p:sp>
      <p:sp>
        <p:nvSpPr>
          <p:cNvPr id="4" name="Slide Number Placeholder 3"/>
          <p:cNvSpPr>
            <a:spLocks noGrp="1"/>
          </p:cNvSpPr>
          <p:nvPr>
            <p:ph type="sldNum" sz="quarter" idx="10"/>
          </p:nvPr>
        </p:nvSpPr>
        <p:spPr/>
        <p:txBody>
          <a:bodyPr/>
          <a:lstStyle/>
          <a:p>
            <a:fld id="{E115067D-9996-43A6-A8BA-C1E9618369CD}" type="slidenum">
              <a:rPr lang="en-US" smtClean="0"/>
              <a:t>7</a:t>
            </a:fld>
            <a:endParaRPr lang="en-US"/>
          </a:p>
        </p:txBody>
      </p:sp>
    </p:spTree>
    <p:extLst>
      <p:ext uri="{BB962C8B-B14F-4D97-AF65-F5344CB8AC3E}">
        <p14:creationId xmlns:p14="http://schemas.microsoft.com/office/powerpoint/2010/main" val="179970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Texas Very Large Community College Peer Group was established by the Texas Higher Education Coordinating Board.  It may serve the same purpose for comparison as the national peer group, but has the benefit of some of the colleges being more accessible for reaching out to than those on the national level.  The disadvantage of this peer group is that the colleges are possibly not as closely comparable as those in the national peer group.  To see more information regarding this peer group, please click the text on this slide to reach the Texas Higher Education Coordinating Board’s page.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115067D-9996-43A6-A8BA-C1E9618369CD}" type="slidenum">
              <a:rPr lang="en-US" smtClean="0"/>
              <a:t>8</a:t>
            </a:fld>
            <a:endParaRPr lang="en-US"/>
          </a:p>
        </p:txBody>
      </p:sp>
    </p:spTree>
    <p:extLst>
      <p:ext uri="{BB962C8B-B14F-4D97-AF65-F5344CB8AC3E}">
        <p14:creationId xmlns:p14="http://schemas.microsoft.com/office/powerpoint/2010/main" val="3607081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important to note that this is not a comprehensive list of all acceptable data sources.  There may be other sources that</a:t>
            </a:r>
            <a:r>
              <a:rPr lang="en-US" sz="1200" kern="1200" baseline="0" dirty="0" smtClean="0">
                <a:solidFill>
                  <a:schemeClr val="tx1"/>
                </a:solidFill>
                <a:effectLst/>
                <a:latin typeface="+mn-lt"/>
                <a:ea typeface="+mn-ea"/>
                <a:cs typeface="+mn-cs"/>
              </a:rPr>
              <a:t> you are familiar with particular to your area.  </a:t>
            </a:r>
            <a:r>
              <a:rPr lang="en-US" sz="1200" kern="1200" dirty="0" smtClean="0">
                <a:solidFill>
                  <a:schemeClr val="tx1"/>
                </a:solidFill>
                <a:effectLst/>
                <a:latin typeface="+mn-lt"/>
                <a:ea typeface="+mn-ea"/>
                <a:cs typeface="+mn-cs"/>
              </a:rPr>
              <a:t>When evaluating a source, exercise the same judgment that you would if you were considering it for a thesis or dissertation.  Collin’s Institutional</a:t>
            </a:r>
            <a:r>
              <a:rPr lang="en-US" sz="1200" kern="1200" baseline="0" dirty="0" smtClean="0">
                <a:solidFill>
                  <a:schemeClr val="tx1"/>
                </a:solidFill>
                <a:effectLst/>
                <a:latin typeface="+mn-lt"/>
                <a:ea typeface="+mn-ea"/>
                <a:cs typeface="+mn-cs"/>
              </a:rPr>
              <a:t> Research Office may also have awareness of other potential material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115067D-9996-43A6-A8BA-C1E9618369CD}" type="slidenum">
              <a:rPr lang="en-US" smtClean="0"/>
              <a:t>9</a:t>
            </a:fld>
            <a:endParaRPr lang="en-US"/>
          </a:p>
        </p:txBody>
      </p:sp>
    </p:spTree>
    <p:extLst>
      <p:ext uri="{BB962C8B-B14F-4D97-AF65-F5344CB8AC3E}">
        <p14:creationId xmlns:p14="http://schemas.microsoft.com/office/powerpoint/2010/main" val="1597156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8/30/2017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8/30/2017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8/30/2017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8/30/2017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8/30/2017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8/30/2017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8/30/2017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8/30/2017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6.png"/><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hyperlink" Target="http://inside.collin.edu/iro/programreview.html" TargetMode="Externa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5.xml"/><Relationship Id="rId7" Type="http://schemas.openxmlformats.org/officeDocument/2006/relationships/image" Target="../media/image9.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8.png"/><Relationship Id="rId5" Type="http://schemas.openxmlformats.org/officeDocument/2006/relationships/hyperlink" Target="https://collin.emsicareercoach.com/" TargetMode="External"/><Relationship Id="rId4" Type="http://schemas.openxmlformats.org/officeDocument/2006/relationships/notesSlide" Target="../notesSlides/notesSlide3.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1.png"/><Relationship Id="rId5" Type="http://schemas.openxmlformats.org/officeDocument/2006/relationships/hyperlink" Target="http://inside.collin.edu/iro/" TargetMode="Externa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6.png"/><Relationship Id="rId5" Type="http://schemas.openxmlformats.org/officeDocument/2006/relationships/hyperlink" Target="http://inside.collin.edu/iro/pdata/pdf/2014%20National%20Peer%20Group%20.pdf" TargetMode="Externa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3.png"/><Relationship Id="rId5" Type="http://schemas.openxmlformats.org/officeDocument/2006/relationships/hyperlink" Target="http://www.txhighereddata.org/Interactive/Accountability/VeryLargeCCReport.pdf" TargetMode="Externa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Program Review Data Resources</a:t>
            </a:r>
            <a:endParaRPr lang="en-US" dirty="0"/>
          </a:p>
        </p:txBody>
      </p:sp>
      <p:sp>
        <p:nvSpPr>
          <p:cNvPr id="3" name="Subtitle 2"/>
          <p:cNvSpPr>
            <a:spLocks noGrp="1"/>
          </p:cNvSpPr>
          <p:nvPr>
            <p:ph type="subTitle" idx="1"/>
          </p:nvPr>
        </p:nvSpPr>
        <p:spPr>
          <a:xfrm>
            <a:off x="1154955" y="1828800"/>
            <a:ext cx="8825658" cy="800100"/>
          </a:xfrm>
          <a:ln>
            <a:noFill/>
          </a:ln>
        </p:spPr>
        <p:txBody>
          <a:bodyPr>
            <a:normAutofit/>
          </a:bodyPr>
          <a:lstStyle/>
          <a:p>
            <a:r>
              <a:rPr lang="en-US" sz="3000" dirty="0" smtClean="0"/>
              <a:t>Academic &amp; Workforce programs</a:t>
            </a:r>
            <a:endParaRPr lang="en-US" sz="3000" dirty="0"/>
          </a:p>
        </p:txBody>
      </p:sp>
      <p:pic>
        <p:nvPicPr>
          <p:cNvPr id="4" name="Audacity_Program_Review_Data_Resources_1_Program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072390964"/>
      </p:ext>
    </p:extLst>
  </p:cSld>
  <p:clrMapOvr>
    <a:masterClrMapping/>
  </p:clrMapOvr>
  <mc:AlternateContent xmlns:mc="http://schemas.openxmlformats.org/markup-compatibility/2006" xmlns:p14="http://schemas.microsoft.com/office/powerpoint/2010/main">
    <mc:Choice Requires="p14">
      <p:transition spd="slow" p14:dur="2000" advTm="8705"/>
    </mc:Choice>
    <mc:Fallback xmlns="">
      <p:transition spd="slow" advTm="87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47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2344271"/>
          </a:xfrm>
        </p:spPr>
        <p:txBody>
          <a:bodyPr/>
          <a:lstStyle/>
          <a:p>
            <a:pPr algn="ctr"/>
            <a:r>
              <a:rPr lang="en-US" dirty="0" smtClean="0"/>
              <a:t>Thank you!</a:t>
            </a:r>
            <a:endParaRPr lang="en-US" dirty="0"/>
          </a:p>
        </p:txBody>
      </p:sp>
      <p:pic>
        <p:nvPicPr>
          <p:cNvPr id="3" name="Audacity_Program_Review_Data_Resources_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9978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13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54290"/>
          </a:xfrm>
        </p:spPr>
        <p:txBody>
          <a:bodyPr/>
          <a:lstStyle/>
          <a:p>
            <a:r>
              <a:rPr lang="en-US" dirty="0" smtClean="0"/>
              <a:t>Program Review Reports</a:t>
            </a:r>
            <a:endParaRPr lang="en-US" dirty="0"/>
          </a:p>
        </p:txBody>
      </p:sp>
      <p:sp>
        <p:nvSpPr>
          <p:cNvPr id="3" name="Content Placeholder 2"/>
          <p:cNvSpPr>
            <a:spLocks noGrp="1"/>
          </p:cNvSpPr>
          <p:nvPr>
            <p:ph idx="1"/>
          </p:nvPr>
        </p:nvSpPr>
        <p:spPr>
          <a:xfrm>
            <a:off x="726141" y="1507008"/>
            <a:ext cx="6517341" cy="4741391"/>
          </a:xfrm>
        </p:spPr>
        <p:txBody>
          <a:bodyPr>
            <a:normAutofit/>
          </a:bodyPr>
          <a:lstStyle/>
          <a:p>
            <a:r>
              <a:rPr lang="en-US" dirty="0" smtClean="0"/>
              <a:t>Course Enrollment by Term</a:t>
            </a:r>
          </a:p>
          <a:p>
            <a:r>
              <a:rPr lang="en-US" dirty="0" smtClean="0"/>
              <a:t>Award Completions &amp; </a:t>
            </a:r>
            <a:r>
              <a:rPr lang="en-US" dirty="0"/>
              <a:t>C</a:t>
            </a:r>
            <a:r>
              <a:rPr lang="en-US" dirty="0" smtClean="0"/>
              <a:t>redits Upon Award</a:t>
            </a:r>
          </a:p>
          <a:p>
            <a:r>
              <a:rPr lang="en-US" dirty="0" smtClean="0"/>
              <a:t>Gainful Employment</a:t>
            </a:r>
          </a:p>
          <a:p>
            <a:r>
              <a:rPr lang="en-US" dirty="0" smtClean="0"/>
              <a:t>Average Section Size</a:t>
            </a:r>
          </a:p>
          <a:p>
            <a:r>
              <a:rPr lang="en-US" dirty="0" smtClean="0"/>
              <a:t>Room Utilization</a:t>
            </a:r>
          </a:p>
          <a:p>
            <a:r>
              <a:rPr lang="en-US" dirty="0" smtClean="0"/>
              <a:t>Grade Distribution by Course</a:t>
            </a:r>
          </a:p>
          <a:p>
            <a:r>
              <a:rPr lang="en-US" dirty="0" smtClean="0"/>
              <a:t>Faculty Contact Hours</a:t>
            </a:r>
          </a:p>
          <a:p>
            <a:r>
              <a:rPr lang="en-US" dirty="0" smtClean="0"/>
              <a:t>Licensure Pass Rates</a:t>
            </a:r>
          </a:p>
          <a:p>
            <a:r>
              <a:rPr lang="en-US" dirty="0" smtClean="0"/>
              <a:t>Post-award Student Enrollment Behavior</a:t>
            </a:r>
            <a:endParaRPr lang="en-US" dirty="0">
              <a:hlinkClick r:id="rId5"/>
            </a:endParaRPr>
          </a:p>
          <a:p>
            <a:pPr marL="0" indent="0">
              <a:buNone/>
            </a:pPr>
            <a:r>
              <a:rPr lang="en-US" dirty="0" smtClean="0"/>
              <a:t>Refreshed annually on approximately October 15</a:t>
            </a:r>
            <a:r>
              <a:rPr lang="en-US" baseline="30000" dirty="0" smtClean="0"/>
              <a:t>th</a:t>
            </a:r>
            <a:r>
              <a:rPr lang="en-US" dirty="0" smtClean="0"/>
              <a:t>.</a:t>
            </a:r>
            <a:endParaRPr lang="en-US" dirty="0">
              <a:hlinkClick r:id="rId5"/>
            </a:endParaRPr>
          </a:p>
          <a:p>
            <a:pPr marL="0" indent="0">
              <a:buNone/>
            </a:pPr>
            <a:r>
              <a:rPr lang="en-US" dirty="0" smtClean="0">
                <a:hlinkClick r:id="rId5"/>
              </a:rPr>
              <a:t>http</a:t>
            </a:r>
            <a:r>
              <a:rPr lang="en-US" dirty="0">
                <a:hlinkClick r:id="rId5"/>
              </a:rPr>
              <a:t>://inside.collin.edu/iro/programreview.html</a:t>
            </a:r>
            <a:endParaRPr lang="en-US" dirty="0"/>
          </a:p>
        </p:txBody>
      </p:sp>
      <p:pic>
        <p:nvPicPr>
          <p:cNvPr id="6" name="Picture 5"/>
          <p:cNvPicPr>
            <a:picLocks noChangeAspect="1"/>
          </p:cNvPicPr>
          <p:nvPr/>
        </p:nvPicPr>
        <p:blipFill>
          <a:blip r:embed="rId6"/>
          <a:stretch>
            <a:fillRect/>
          </a:stretch>
        </p:blipFill>
        <p:spPr>
          <a:xfrm>
            <a:off x="7153835" y="1507008"/>
            <a:ext cx="4412110" cy="4643717"/>
          </a:xfrm>
          <a:prstGeom prst="rect">
            <a:avLst/>
          </a:prstGeom>
        </p:spPr>
      </p:pic>
      <p:pic>
        <p:nvPicPr>
          <p:cNvPr id="4" name="Audacity_Program_Review_Data_Resources_2_Program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038119383"/>
      </p:ext>
    </p:extLst>
  </p:cSld>
  <p:clrMapOvr>
    <a:masterClrMapping/>
  </p:clrMapOvr>
  <mc:AlternateContent xmlns:mc="http://schemas.openxmlformats.org/markup-compatibility/2006" xmlns:p14="http://schemas.microsoft.com/office/powerpoint/2010/main">
    <mc:Choice Requires="p14">
      <p:transition spd="slow" p14:dur="2000" advTm="68570"/>
    </mc:Choice>
    <mc:Fallback xmlns="">
      <p:transition spd="slow" advTm="685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635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&amp; Job Information</a:t>
            </a:r>
            <a:endParaRPr lang="en-US" dirty="0"/>
          </a:p>
        </p:txBody>
      </p:sp>
      <p:sp>
        <p:nvSpPr>
          <p:cNvPr id="4" name="Text Placeholder 3"/>
          <p:cNvSpPr>
            <a:spLocks noGrp="1"/>
          </p:cNvSpPr>
          <p:nvPr>
            <p:ph type="body" idx="1"/>
          </p:nvPr>
        </p:nvSpPr>
        <p:spPr>
          <a:xfrm>
            <a:off x="1021976" y="1902691"/>
            <a:ext cx="4477675" cy="801771"/>
          </a:xfrm>
        </p:spPr>
        <p:txBody>
          <a:bodyPr/>
          <a:lstStyle/>
          <a:p>
            <a:r>
              <a:rPr lang="en-US" sz="2800" dirty="0">
                <a:hlinkClick r:id="rId5"/>
              </a:rPr>
              <a:t>Career Coach </a:t>
            </a:r>
            <a:r>
              <a:rPr lang="en-US" sz="1200" dirty="0">
                <a:hlinkClick r:id="rId5"/>
              </a:rPr>
              <a:t>https://collin.emsicareercoach.com/</a:t>
            </a:r>
          </a:p>
        </p:txBody>
      </p:sp>
      <p:pic>
        <p:nvPicPr>
          <p:cNvPr id="8" name="Content Placeholder 7">
            <a:hlinkClick r:id="rId5"/>
          </p:cNvPr>
          <p:cNvPicPr>
            <a:picLocks noGrp="1" noChangeAspect="1"/>
          </p:cNvPicPr>
          <p:nvPr>
            <p:ph sz="half" idx="2"/>
          </p:nvPr>
        </p:nvPicPr>
        <p:blipFill>
          <a:blip r:embed="rId6"/>
          <a:stretch>
            <a:fillRect/>
          </a:stretch>
        </p:blipFill>
        <p:spPr>
          <a:xfrm>
            <a:off x="1103313" y="2704463"/>
            <a:ext cx="4395787" cy="3362012"/>
          </a:xfrm>
          <a:prstGeom prst="rect">
            <a:avLst/>
          </a:prstGeom>
        </p:spPr>
      </p:pic>
      <p:sp>
        <p:nvSpPr>
          <p:cNvPr id="6" name="Text Placeholder 5"/>
          <p:cNvSpPr>
            <a:spLocks noGrp="1"/>
          </p:cNvSpPr>
          <p:nvPr>
            <p:ph type="body" sz="quarter" idx="3"/>
          </p:nvPr>
        </p:nvSpPr>
        <p:spPr/>
        <p:txBody>
          <a:bodyPr/>
          <a:lstStyle/>
          <a:p>
            <a:r>
              <a:rPr lang="en-US" sz="2800" dirty="0" err="1" smtClean="0"/>
              <a:t>JobsEQ</a:t>
            </a:r>
            <a:endParaRPr lang="en-US" sz="2800" dirty="0"/>
          </a:p>
        </p:txBody>
      </p:sp>
      <p:pic>
        <p:nvPicPr>
          <p:cNvPr id="10" name="Picture 9"/>
          <p:cNvPicPr>
            <a:picLocks noChangeAspect="1"/>
          </p:cNvPicPr>
          <p:nvPr/>
        </p:nvPicPr>
        <p:blipFill>
          <a:blip r:embed="rId7"/>
          <a:stretch>
            <a:fillRect/>
          </a:stretch>
        </p:blipFill>
        <p:spPr>
          <a:xfrm>
            <a:off x="5739214" y="2704463"/>
            <a:ext cx="4429969" cy="2915287"/>
          </a:xfrm>
          <a:prstGeom prst="rect">
            <a:avLst/>
          </a:prstGeom>
        </p:spPr>
      </p:pic>
      <p:pic>
        <p:nvPicPr>
          <p:cNvPr id="9" name="Content Placeholder 8"/>
          <p:cNvPicPr>
            <a:picLocks noGrp="1" noChangeAspect="1"/>
          </p:cNvPicPr>
          <p:nvPr>
            <p:ph sz="quarter" idx="4"/>
          </p:nvPr>
        </p:nvPicPr>
        <p:blipFill>
          <a:blip r:embed="rId8"/>
          <a:stretch>
            <a:fillRect/>
          </a:stretch>
        </p:blipFill>
        <p:spPr>
          <a:xfrm rot="1148708">
            <a:off x="8115734" y="3974010"/>
            <a:ext cx="2156795" cy="1968004"/>
          </a:xfrm>
          <a:prstGeom prst="rect">
            <a:avLst/>
          </a:prstGeom>
        </p:spPr>
      </p:pic>
      <p:pic>
        <p:nvPicPr>
          <p:cNvPr id="3" name="Audacity_Program_Review_Data_Resources_3_Program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53138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622" fill="hold"/>
                                        <p:tgtEl>
                                          <p:spTgt spid="3"/>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750"/>
                                        <p:tgtEl>
                                          <p:spTgt spid="4">
                                            <p:txEl>
                                              <p:pRg st="0" end="0"/>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childTnLst>
                                </p:cTn>
                              </p:par>
                              <p:par>
                                <p:cTn id="13" presetID="10" presetClass="entr" presetSubtype="0" fill="hold" grpId="0" nodeType="withEffect">
                                  <p:stCondLst>
                                    <p:cond delay="320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750"/>
                                        <p:tgtEl>
                                          <p:spTgt spid="6">
                                            <p:txEl>
                                              <p:pRg st="0" end="0"/>
                                            </p:txEl>
                                          </p:spTgt>
                                        </p:tgtEl>
                                      </p:cBhvr>
                                    </p:animEffect>
                                  </p:childTnLst>
                                </p:cTn>
                              </p:par>
                              <p:par>
                                <p:cTn id="16" presetID="10" presetClass="entr" presetSubtype="0" fill="hold" nodeType="withEffect">
                                  <p:stCondLst>
                                    <p:cond delay="335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750"/>
                                        <p:tgtEl>
                                          <p:spTgt spid="10"/>
                                        </p:tgtEl>
                                      </p:cBhvr>
                                    </p:animEffect>
                                  </p:childTnLst>
                                </p:cTn>
                              </p:par>
                              <p:par>
                                <p:cTn id="19" presetID="10" presetClass="entr" presetSubtype="0" fill="hold" nodeType="withEffect">
                                  <p:stCondLst>
                                    <p:cond delay="3450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2" fill="remove" display="0">
                  <p:stCondLst>
                    <p:cond delay="indefinite"/>
                  </p:stCondLst>
                  <p:endCondLst>
                    <p:cond evt="onStopAudio" delay="0">
                      <p:tgtEl>
                        <p:sldTgt/>
                      </p:tgtEl>
                    </p:cond>
                  </p:endCondLst>
                </p:cTn>
                <p:tgtEl>
                  <p:spTgt spid="3"/>
                </p:tgtEl>
              </p:cMediaNode>
            </p:audio>
          </p:childTnLst>
        </p:cTn>
      </p:par>
    </p:tnLst>
    <p:bldLst>
      <p:bldP spid="4"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30312"/>
          </a:xfrm>
        </p:spPr>
        <p:txBody>
          <a:bodyPr/>
          <a:lstStyle/>
          <a:p>
            <a:pPr algn="ctr"/>
            <a:r>
              <a:rPr lang="en-US" dirty="0" smtClean="0"/>
              <a:t>Other Institutional </a:t>
            </a:r>
            <a:r>
              <a:rPr lang="en-US" dirty="0"/>
              <a:t>Research Data</a:t>
            </a:r>
            <a:br>
              <a:rPr lang="en-US" dirty="0"/>
            </a:br>
            <a:r>
              <a:rPr lang="en-US" sz="1400" dirty="0" smtClean="0">
                <a:hlinkClick r:id="rId5"/>
              </a:rPr>
              <a:t>http</a:t>
            </a:r>
            <a:r>
              <a:rPr lang="en-US" sz="1400" dirty="0">
                <a:hlinkClick r:id="rId5"/>
              </a:rPr>
              <a:t>://</a:t>
            </a:r>
            <a:r>
              <a:rPr lang="en-US" sz="1400" dirty="0" smtClean="0">
                <a:hlinkClick r:id="rId5"/>
              </a:rPr>
              <a:t>inside.collin.edu/iro/</a:t>
            </a:r>
            <a:endParaRPr lang="en-US" sz="1400" dirty="0"/>
          </a:p>
        </p:txBody>
      </p:sp>
      <p:pic>
        <p:nvPicPr>
          <p:cNvPr id="3" name="Picture 2">
            <a:hlinkClick r:id="rId5"/>
          </p:cNvPr>
          <p:cNvPicPr>
            <a:picLocks noChangeAspect="1"/>
          </p:cNvPicPr>
          <p:nvPr/>
        </p:nvPicPr>
        <p:blipFill>
          <a:blip r:embed="rId6"/>
          <a:stretch>
            <a:fillRect/>
          </a:stretch>
        </p:blipFill>
        <p:spPr>
          <a:xfrm>
            <a:off x="1792495" y="1383030"/>
            <a:ext cx="7111954" cy="5067117"/>
          </a:xfrm>
          <a:prstGeom prst="rect">
            <a:avLst/>
          </a:prstGeom>
        </p:spPr>
      </p:pic>
      <p:pic>
        <p:nvPicPr>
          <p:cNvPr id="4" name="Audacity_Program_Review_Data_Resources_4_Program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04576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28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Information Sources</a:t>
            </a:r>
            <a:endParaRPr lang="en-US" dirty="0"/>
          </a:p>
        </p:txBody>
      </p:sp>
      <p:sp>
        <p:nvSpPr>
          <p:cNvPr id="3" name="Content Placeholder 2"/>
          <p:cNvSpPr>
            <a:spLocks noGrp="1"/>
          </p:cNvSpPr>
          <p:nvPr>
            <p:ph idx="1"/>
          </p:nvPr>
        </p:nvSpPr>
        <p:spPr/>
        <p:txBody>
          <a:bodyPr/>
          <a:lstStyle/>
          <a:p>
            <a:r>
              <a:rPr lang="en-US" dirty="0" smtClean="0"/>
              <a:t>Departmental Employees</a:t>
            </a:r>
          </a:p>
          <a:p>
            <a:pPr marL="0" indent="0">
              <a:buNone/>
            </a:pPr>
            <a:endParaRPr lang="en-US" dirty="0" smtClean="0"/>
          </a:p>
          <a:p>
            <a:r>
              <a:rPr lang="en-US" dirty="0" smtClean="0"/>
              <a:t>Departmental Budget, Inventory &amp; Space Utilization</a:t>
            </a:r>
          </a:p>
          <a:p>
            <a:pPr marL="0" indent="0">
              <a:buNone/>
            </a:pPr>
            <a:endParaRPr lang="en-US" dirty="0" smtClean="0"/>
          </a:p>
          <a:p>
            <a:r>
              <a:rPr lang="en-US" dirty="0" smtClean="0"/>
              <a:t>Advisory Committee Meeting Minutes</a:t>
            </a:r>
          </a:p>
          <a:p>
            <a:endParaRPr lang="en-US" dirty="0"/>
          </a:p>
          <a:p>
            <a:r>
              <a:rPr lang="en-US" dirty="0" smtClean="0"/>
              <a:t>External Accreditation Submissions</a:t>
            </a:r>
          </a:p>
          <a:p>
            <a:endParaRPr lang="en-US" dirty="0"/>
          </a:p>
        </p:txBody>
      </p:sp>
      <p:pic>
        <p:nvPicPr>
          <p:cNvPr id="4" name="Audacity_Program_Review_Data_Resources_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330426133"/>
      </p:ext>
    </p:extLst>
  </p:cSld>
  <p:clrMapOvr>
    <a:masterClrMapping/>
  </p:clrMapOvr>
  <mc:AlternateContent xmlns:mc="http://schemas.openxmlformats.org/markup-compatibility/2006" xmlns:p14="http://schemas.microsoft.com/office/powerpoint/2010/main">
    <mc:Choice Requires="p14">
      <p:transition spd="slow" p14:dur="2000" advTm="48338"/>
    </mc:Choice>
    <mc:Fallback xmlns="">
      <p:transition spd="slow" advTm="483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80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Satisfaction Surveys</a:t>
            </a:r>
            <a:endParaRPr lang="en-US" dirty="0"/>
          </a:p>
        </p:txBody>
      </p:sp>
      <p:sp>
        <p:nvSpPr>
          <p:cNvPr id="3" name="Content Placeholder 2"/>
          <p:cNvSpPr>
            <a:spLocks noGrp="1"/>
          </p:cNvSpPr>
          <p:nvPr>
            <p:ph idx="1"/>
          </p:nvPr>
        </p:nvSpPr>
        <p:spPr>
          <a:xfrm>
            <a:off x="646111" y="2545976"/>
            <a:ext cx="7015078" cy="3702423"/>
          </a:xfrm>
        </p:spPr>
        <p:txBody>
          <a:bodyPr/>
          <a:lstStyle/>
          <a:p>
            <a:r>
              <a:rPr lang="en-US" dirty="0" smtClean="0"/>
              <a:t>Employer Satisfaction Surveys</a:t>
            </a:r>
          </a:p>
          <a:p>
            <a:endParaRPr lang="en-US" dirty="0"/>
          </a:p>
          <a:p>
            <a:r>
              <a:rPr lang="en-US" dirty="0" smtClean="0"/>
              <a:t>Program-initiated Student Satisfaction Surveys</a:t>
            </a:r>
          </a:p>
          <a:p>
            <a:pPr marL="0" indent="0">
              <a:buNone/>
            </a:pPr>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1736" y="1597151"/>
            <a:ext cx="4179647" cy="4179647"/>
          </a:xfrm>
          <a:prstGeom prst="rect">
            <a:avLst/>
          </a:prstGeom>
        </p:spPr>
      </p:pic>
      <p:pic>
        <p:nvPicPr>
          <p:cNvPr id="4" name="Audacity_Program_Review_Data_Resources_6_Program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006688655"/>
      </p:ext>
    </p:extLst>
  </p:cSld>
  <p:clrMapOvr>
    <a:masterClrMapping/>
  </p:clrMapOvr>
  <mc:AlternateContent xmlns:mc="http://schemas.openxmlformats.org/markup-compatibility/2006" xmlns:p14="http://schemas.microsoft.com/office/powerpoint/2010/main">
    <mc:Choice Requires="p14">
      <p:transition spd="slow" p14:dur="2000" advTm="30857"/>
    </mc:Choice>
    <mc:Fallback xmlns="">
      <p:transition spd="slow" advTm="308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8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7602"/>
          </a:xfrm>
        </p:spPr>
        <p:txBody>
          <a:bodyPr/>
          <a:lstStyle/>
          <a:p>
            <a:r>
              <a:rPr lang="en-US" dirty="0" smtClean="0"/>
              <a:t>National Peer Group</a:t>
            </a:r>
            <a:endParaRPr lang="en-US" dirty="0"/>
          </a:p>
        </p:txBody>
      </p:sp>
      <p:sp>
        <p:nvSpPr>
          <p:cNvPr id="3" name="Content Placeholder 2"/>
          <p:cNvSpPr>
            <a:spLocks noGrp="1"/>
          </p:cNvSpPr>
          <p:nvPr>
            <p:ph idx="1"/>
          </p:nvPr>
        </p:nvSpPr>
        <p:spPr>
          <a:xfrm>
            <a:off x="646112" y="1290320"/>
            <a:ext cx="9403742" cy="4958079"/>
          </a:xfrm>
        </p:spPr>
        <p:txBody>
          <a:bodyPr>
            <a:normAutofit fontScale="92500" lnSpcReduction="20000"/>
          </a:bodyPr>
          <a:lstStyle/>
          <a:p>
            <a:pPr marL="0" indent="0">
              <a:buNone/>
            </a:pPr>
            <a:r>
              <a:rPr lang="en-US" b="1" dirty="0" smtClean="0"/>
              <a:t>As of 2014, the following colleges were recognized as peers of Collin College.  These may be useful for establishing baselines for resource and responsibility comparisons. </a:t>
            </a:r>
            <a:r>
              <a:rPr lang="en-US" b="1" dirty="0" smtClean="0">
                <a:hlinkClick r:id="rId5"/>
              </a:rPr>
              <a:t>Please click here to reach an in-depth peer group comparison.</a:t>
            </a:r>
          </a:p>
          <a:p>
            <a:pPr lvl="1"/>
            <a:r>
              <a:rPr lang="en-US" dirty="0" smtClean="0"/>
              <a:t>Central New Mexico Community College – Albuquerque, NM</a:t>
            </a:r>
          </a:p>
          <a:p>
            <a:pPr lvl="1"/>
            <a:r>
              <a:rPr lang="en-US" dirty="0"/>
              <a:t>Front Range Community </a:t>
            </a:r>
            <a:r>
              <a:rPr lang="en-US" dirty="0" smtClean="0"/>
              <a:t>College – Westminster, CO</a:t>
            </a:r>
          </a:p>
          <a:p>
            <a:pPr lvl="1"/>
            <a:r>
              <a:rPr lang="en-US" dirty="0"/>
              <a:t>Hillsborough Community </a:t>
            </a:r>
            <a:r>
              <a:rPr lang="en-US" dirty="0" smtClean="0"/>
              <a:t>College – Tampa, FL</a:t>
            </a:r>
          </a:p>
          <a:p>
            <a:pPr lvl="1"/>
            <a:r>
              <a:rPr lang="en-US" dirty="0"/>
              <a:t>Long Beach City </a:t>
            </a:r>
            <a:r>
              <a:rPr lang="en-US" dirty="0" smtClean="0"/>
              <a:t>College – Long Beach, CA</a:t>
            </a:r>
          </a:p>
          <a:p>
            <a:pPr lvl="1"/>
            <a:r>
              <a:rPr lang="en-US" dirty="0" smtClean="0"/>
              <a:t>Montgomery, College – Rockville, MD</a:t>
            </a:r>
          </a:p>
          <a:p>
            <a:pPr lvl="1"/>
            <a:r>
              <a:rPr lang="en-US" dirty="0" smtClean="0"/>
              <a:t>Oakland Community College – Bloomfield Hills, MI</a:t>
            </a:r>
          </a:p>
          <a:p>
            <a:pPr lvl="1"/>
            <a:r>
              <a:rPr lang="en-US" dirty="0" smtClean="0"/>
              <a:t>Pima Community College – Tucson, AZ</a:t>
            </a:r>
          </a:p>
          <a:p>
            <a:pPr lvl="1"/>
            <a:r>
              <a:rPr lang="en-US" dirty="0" smtClean="0"/>
              <a:t>Portland Community College – Portland, OR</a:t>
            </a:r>
          </a:p>
          <a:p>
            <a:pPr lvl="1"/>
            <a:r>
              <a:rPr lang="en-US" dirty="0" smtClean="0"/>
              <a:t>Saint Louis Community College – St. Louis, MO</a:t>
            </a:r>
          </a:p>
          <a:p>
            <a:pPr lvl="1"/>
            <a:r>
              <a:rPr lang="en-US" dirty="0" smtClean="0"/>
              <a:t>Salt Lake Community College – Salt Lake City, UT</a:t>
            </a:r>
          </a:p>
          <a:p>
            <a:pPr lvl="1"/>
            <a:r>
              <a:rPr lang="en-US" dirty="0" smtClean="0"/>
              <a:t>San Jacinto Community College – Pasadena, TX</a:t>
            </a:r>
          </a:p>
          <a:p>
            <a:pPr lvl="1"/>
            <a:r>
              <a:rPr lang="en-US" dirty="0" smtClean="0"/>
              <a:t>Santa Monica College – Santa Monica, CA</a:t>
            </a:r>
            <a:endParaRPr lang="en-US" dirty="0">
              <a:hlinkClick r:id="rId5"/>
            </a:endParaRPr>
          </a:p>
        </p:txBody>
      </p:sp>
      <p:pic>
        <p:nvPicPr>
          <p:cNvPr id="4" name="Audacity_Program_Review_Data_Resources_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317349943"/>
      </p:ext>
    </p:extLst>
  </p:cSld>
  <p:clrMapOvr>
    <a:masterClrMapping/>
  </p:clrMapOvr>
  <mc:AlternateContent xmlns:mc="http://schemas.openxmlformats.org/markup-compatibility/2006" xmlns:p14="http://schemas.microsoft.com/office/powerpoint/2010/main">
    <mc:Choice Requires="p14">
      <p:transition spd="slow" p14:dur="2000" advTm="29113"/>
    </mc:Choice>
    <mc:Fallback xmlns="">
      <p:transition spd="slow" advTm="291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25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Very Large Community College Peer Group</a:t>
            </a:r>
            <a:endParaRPr lang="en-US" dirty="0"/>
          </a:p>
        </p:txBody>
      </p:sp>
      <p:sp>
        <p:nvSpPr>
          <p:cNvPr id="3" name="Content Placeholder 2"/>
          <p:cNvSpPr>
            <a:spLocks noGrp="1"/>
          </p:cNvSpPr>
          <p:nvPr>
            <p:ph idx="1"/>
          </p:nvPr>
        </p:nvSpPr>
        <p:spPr>
          <a:xfrm>
            <a:off x="1103313" y="2052918"/>
            <a:ext cx="5886768" cy="4195481"/>
          </a:xfrm>
        </p:spPr>
        <p:txBody>
          <a:bodyPr/>
          <a:lstStyle/>
          <a:p>
            <a:r>
              <a:rPr lang="en-US" dirty="0" smtClean="0">
                <a:hlinkClick r:id="rId5"/>
              </a:rPr>
              <a:t>Alamo Community College District</a:t>
            </a:r>
          </a:p>
          <a:p>
            <a:r>
              <a:rPr lang="en-US" dirty="0" smtClean="0">
                <a:hlinkClick r:id="rId5"/>
              </a:rPr>
              <a:t>Austin </a:t>
            </a:r>
            <a:r>
              <a:rPr lang="en-US" dirty="0">
                <a:hlinkClick r:id="rId5"/>
              </a:rPr>
              <a:t>Community College District</a:t>
            </a:r>
          </a:p>
          <a:p>
            <a:r>
              <a:rPr lang="en-US" dirty="0" smtClean="0">
                <a:hlinkClick r:id="rId5"/>
              </a:rPr>
              <a:t>Dallas County </a:t>
            </a:r>
            <a:r>
              <a:rPr lang="en-US" dirty="0">
                <a:hlinkClick r:id="rId5"/>
              </a:rPr>
              <a:t>Community College District</a:t>
            </a:r>
          </a:p>
          <a:p>
            <a:r>
              <a:rPr lang="en-US" dirty="0" smtClean="0">
                <a:hlinkClick r:id="rId5"/>
              </a:rPr>
              <a:t>El Paso </a:t>
            </a:r>
            <a:r>
              <a:rPr lang="en-US" dirty="0">
                <a:hlinkClick r:id="rId5"/>
              </a:rPr>
              <a:t>Community College District</a:t>
            </a:r>
          </a:p>
          <a:p>
            <a:r>
              <a:rPr lang="en-US" dirty="0" smtClean="0">
                <a:hlinkClick r:id="rId5"/>
              </a:rPr>
              <a:t>Houston </a:t>
            </a:r>
            <a:r>
              <a:rPr lang="en-US" dirty="0">
                <a:hlinkClick r:id="rId5"/>
              </a:rPr>
              <a:t>Community College District</a:t>
            </a:r>
          </a:p>
          <a:p>
            <a:r>
              <a:rPr lang="en-US" dirty="0" smtClean="0">
                <a:hlinkClick r:id="rId5"/>
              </a:rPr>
              <a:t>Lone Star College System</a:t>
            </a:r>
          </a:p>
          <a:p>
            <a:r>
              <a:rPr lang="en-US" dirty="0" smtClean="0">
                <a:hlinkClick r:id="rId5"/>
              </a:rPr>
              <a:t>San Jacinto </a:t>
            </a:r>
            <a:r>
              <a:rPr lang="en-US" dirty="0">
                <a:hlinkClick r:id="rId5"/>
              </a:rPr>
              <a:t>Community College District</a:t>
            </a:r>
          </a:p>
          <a:p>
            <a:r>
              <a:rPr lang="en-US" dirty="0" smtClean="0">
                <a:hlinkClick r:id="rId5"/>
              </a:rPr>
              <a:t>South Texas College</a:t>
            </a:r>
          </a:p>
          <a:p>
            <a:r>
              <a:rPr lang="en-US" dirty="0" smtClean="0">
                <a:hlinkClick r:id="rId5"/>
              </a:rPr>
              <a:t>Tarrant County College District</a:t>
            </a:r>
            <a:endParaRPr lang="en-US" dirty="0">
              <a:hlinkClick r:id="rId5"/>
            </a:endParaRPr>
          </a:p>
        </p:txBody>
      </p:sp>
      <p:pic>
        <p:nvPicPr>
          <p:cNvPr id="5" name="Picture 4"/>
          <p:cNvPicPr>
            <a:picLocks noChangeAspect="1"/>
          </p:cNvPicPr>
          <p:nvPr/>
        </p:nvPicPr>
        <p:blipFill>
          <a:blip r:embed="rId6"/>
          <a:stretch>
            <a:fillRect/>
          </a:stretch>
        </p:blipFill>
        <p:spPr>
          <a:xfrm>
            <a:off x="6779260" y="2052918"/>
            <a:ext cx="4648200" cy="3752850"/>
          </a:xfrm>
          <a:prstGeom prst="rect">
            <a:avLst/>
          </a:prstGeom>
        </p:spPr>
      </p:pic>
      <p:pic>
        <p:nvPicPr>
          <p:cNvPr id="4" name="Audacity_Program_Review_Data_Resources_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166274806"/>
      </p:ext>
    </p:extLst>
  </p:cSld>
  <p:clrMapOvr>
    <a:masterClrMapping/>
  </p:clrMapOvr>
  <mc:AlternateContent xmlns:mc="http://schemas.openxmlformats.org/markup-compatibility/2006" xmlns:p14="http://schemas.microsoft.com/office/powerpoint/2010/main">
    <mc:Choice Requires="p14">
      <p:transition spd="slow" p14:dur="2000" advTm="31050"/>
    </mc:Choice>
    <mc:Fallback xmlns="">
      <p:transition spd="slow" advTm="310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16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Sources</a:t>
            </a:r>
            <a:endParaRPr lang="en-US" dirty="0"/>
          </a:p>
        </p:txBody>
      </p:sp>
      <p:sp>
        <p:nvSpPr>
          <p:cNvPr id="3" name="Content Placeholder 2"/>
          <p:cNvSpPr>
            <a:spLocks noGrp="1"/>
          </p:cNvSpPr>
          <p:nvPr>
            <p:ph idx="1"/>
          </p:nvPr>
        </p:nvSpPr>
        <p:spPr>
          <a:xfrm>
            <a:off x="1103313" y="2052918"/>
            <a:ext cx="5407725" cy="4195481"/>
          </a:xfrm>
        </p:spPr>
        <p:txBody>
          <a:bodyPr/>
          <a:lstStyle/>
          <a:p>
            <a:pPr marL="0" indent="0">
              <a:buNone/>
            </a:pPr>
            <a:r>
              <a:rPr lang="en-US" sz="2400" dirty="0" smtClean="0"/>
              <a:t>Is the source:</a:t>
            </a:r>
          </a:p>
          <a:p>
            <a:pPr marL="0" indent="0">
              <a:buNone/>
            </a:pPr>
            <a:endParaRPr lang="en-US" dirty="0" smtClean="0"/>
          </a:p>
          <a:p>
            <a:r>
              <a:rPr lang="en-US" dirty="0" smtClean="0"/>
              <a:t>Authoritative or reputable?</a:t>
            </a:r>
          </a:p>
          <a:p>
            <a:r>
              <a:rPr lang="en-US" dirty="0" smtClean="0"/>
              <a:t>Accurate?</a:t>
            </a:r>
          </a:p>
          <a:p>
            <a:r>
              <a:rPr lang="en-US" dirty="0" smtClean="0"/>
              <a:t>Objective?</a:t>
            </a:r>
          </a:p>
          <a:p>
            <a:r>
              <a:rPr lang="en-US" dirty="0" smtClean="0"/>
              <a:t>Current?</a:t>
            </a:r>
          </a:p>
          <a:p>
            <a:r>
              <a:rPr lang="en-US" dirty="0" smtClean="0"/>
              <a:t>Complete in its context?</a:t>
            </a: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1038" y="1341242"/>
            <a:ext cx="3620479" cy="4589929"/>
          </a:xfrm>
          <a:prstGeom prst="rect">
            <a:avLst/>
          </a:prstGeom>
        </p:spPr>
      </p:pic>
      <p:pic>
        <p:nvPicPr>
          <p:cNvPr id="5" name="Audacity_Program_Review_Data_Resources_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18908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64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1818</TotalTime>
  <Words>1200</Words>
  <Application>Microsoft Office PowerPoint</Application>
  <PresentationFormat>Widescreen</PresentationFormat>
  <Paragraphs>99</Paragraphs>
  <Slides>10</Slides>
  <Notes>10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Wingdings 3</vt:lpstr>
      <vt:lpstr>Century Gothic</vt:lpstr>
      <vt:lpstr>Arial</vt:lpstr>
      <vt:lpstr>Calibri</vt:lpstr>
      <vt:lpstr>Ion</vt:lpstr>
      <vt:lpstr>Program Review Data Resources</vt:lpstr>
      <vt:lpstr>Program Review Reports</vt:lpstr>
      <vt:lpstr>Career &amp; Job Information</vt:lpstr>
      <vt:lpstr>Other Institutional Research Data http://inside.collin.edu/iro/</vt:lpstr>
      <vt:lpstr>Existing Information Sources</vt:lpstr>
      <vt:lpstr>Program Satisfaction Surveys</vt:lpstr>
      <vt:lpstr>National Peer Group</vt:lpstr>
      <vt:lpstr>Texas Very Large Community College Peer Group</vt:lpstr>
      <vt:lpstr>Other Sources</vt:lpstr>
      <vt:lpstr>Thank you!</vt:lpstr>
    </vt:vector>
  </TitlesOfParts>
  <Company>Collin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Review Data Resources</dc:title>
  <dc:creator>David Liska</dc:creator>
  <cp:keywords>training</cp:keywords>
  <cp:lastModifiedBy>David Liska</cp:lastModifiedBy>
  <cp:revision>94</cp:revision>
  <dcterms:created xsi:type="dcterms:W3CDTF">2017-07-05T16:41:35Z</dcterms:created>
  <dcterms:modified xsi:type="dcterms:W3CDTF">2017-08-30T22:02:54Z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