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0"/>
  </p:notesMasterIdLst>
  <p:sldIdLst>
    <p:sldId id="257" r:id="rId5"/>
    <p:sldId id="258" r:id="rId6"/>
    <p:sldId id="259" r:id="rId7"/>
    <p:sldId id="265" r:id="rId8"/>
    <p:sldId id="260" r:id="rId9"/>
    <p:sldId id="261" r:id="rId10"/>
    <p:sldId id="262" r:id="rId11"/>
    <p:sldId id="263" r:id="rId12"/>
    <p:sldId id="264"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8" autoAdjust="0"/>
    <p:restoredTop sz="72513" autoAdjust="0"/>
  </p:normalViewPr>
  <p:slideViewPr>
    <p:cSldViewPr snapToGrid="0">
      <p:cViewPr varScale="1">
        <p:scale>
          <a:sx n="83" d="100"/>
          <a:sy n="83" d="100"/>
        </p:scale>
        <p:origin x="13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cy Castleman" userId="26e579a5-5f79-43c8-a390-d60b23b35e4f" providerId="ADAL" clId="{29AB4656-B63E-4458-BC25-E66A370CC710}"/>
    <pc:docChg chg="modSld">
      <pc:chgData name="Lacy Castleman" userId="26e579a5-5f79-43c8-a390-d60b23b35e4f" providerId="ADAL" clId="{29AB4656-B63E-4458-BC25-E66A370CC710}" dt="2022-07-27T19:21:45.651" v="4" actId="14100"/>
      <pc:docMkLst>
        <pc:docMk/>
      </pc:docMkLst>
      <pc:sldChg chg="modSp">
        <pc:chgData name="Lacy Castleman" userId="26e579a5-5f79-43c8-a390-d60b23b35e4f" providerId="ADAL" clId="{29AB4656-B63E-4458-BC25-E66A370CC710}" dt="2022-07-27T19:21:45.651" v="4" actId="14100"/>
        <pc:sldMkLst>
          <pc:docMk/>
          <pc:sldMk cId="0" sldId="257"/>
        </pc:sldMkLst>
        <pc:spChg chg="mod">
          <ac:chgData name="Lacy Castleman" userId="26e579a5-5f79-43c8-a390-d60b23b35e4f" providerId="ADAL" clId="{29AB4656-B63E-4458-BC25-E66A370CC710}" dt="2022-07-27T19:21:45.651" v="4" actId="14100"/>
          <ac:spMkLst>
            <pc:docMk/>
            <pc:sldMk cId="0" sldId="257"/>
            <ac:spMk id="819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34968-BBA2-4261-86C2-8442870853A1}" type="datetimeFigureOut">
              <a:rPr lang="en-US" smtClean="0"/>
              <a:t>7/27/2022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6E30-76A3-4C4F-AB2A-C0B8EB3FFFB4}" type="slidenum">
              <a:rPr lang="en-US" smtClean="0"/>
              <a:t>‹#›</a:t>
            </a:fld>
            <a:endParaRPr lang="en-US"/>
          </a:p>
        </p:txBody>
      </p:sp>
    </p:spTree>
    <p:extLst>
      <p:ext uri="{BB962C8B-B14F-4D97-AF65-F5344CB8AC3E}">
        <p14:creationId xmlns:p14="http://schemas.microsoft.com/office/powerpoint/2010/main" val="2228104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CAB is a shared governance committee explicitly embedded within board policy.</a:t>
            </a:r>
          </a:p>
        </p:txBody>
      </p:sp>
      <p:sp>
        <p:nvSpPr>
          <p:cNvPr id="4" name="Slide Number Placeholder 3"/>
          <p:cNvSpPr>
            <a:spLocks noGrp="1"/>
          </p:cNvSpPr>
          <p:nvPr>
            <p:ph type="sldNum" sz="quarter" idx="5"/>
          </p:nvPr>
        </p:nvSpPr>
        <p:spPr/>
        <p:txBody>
          <a:bodyPr/>
          <a:lstStyle/>
          <a:p>
            <a:fld id="{BE9C6E30-76A3-4C4F-AB2A-C0B8EB3FFFB4}" type="slidenum">
              <a:rPr lang="en-US" smtClean="0"/>
              <a:t>3</a:t>
            </a:fld>
            <a:endParaRPr lang="en-US"/>
          </a:p>
        </p:txBody>
      </p:sp>
    </p:spTree>
    <p:extLst>
      <p:ext uri="{BB962C8B-B14F-4D97-AF65-F5344CB8AC3E}">
        <p14:creationId xmlns:p14="http://schemas.microsoft.com/office/powerpoint/2010/main" val="4049862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THECB Rule 4.28(e) – Some programs, like AAS degrees in Nursing, Respiratory Care, Surgical Tech, etc. may require BIOL 2401 (and 2402) due to the need for students to know Anatomy &amp; Physiology to be successful.  In many cases there are regulatory and/or program accreditation reasons to require a single course for core/gen ed purposes. (Compelling Academic Reason)</a:t>
            </a:r>
          </a:p>
          <a:p>
            <a:endParaRPr lang="en-US" dirty="0"/>
          </a:p>
          <a:p>
            <a:r>
              <a:rPr lang="en-US" dirty="0"/>
              <a:t>A slightly different example is the AS degrees in Civil, Electrical and Mechanical Engineering that require MATH 2413 – Calculus I as the base level of Mathematics.  Calculus I (and more advanced math courses) are required to complete an engineering degree.  Further, students can assess into Calculus I via the TSI/Assessment.  However, if a student must climb the math hierarchy  (MATH 1314 to MATH 2412 to MATH 2413), they will be extending the number of semester credit hours necessary to complete their degree. Earlier courses (i.e. MATH 1314 or 2412 will count toward Core requirement, and MATH 2413 will serve as additional hours.) (Compelling Academic Reason)</a:t>
            </a:r>
          </a:p>
          <a:p>
            <a:endParaRPr lang="en-US" dirty="0"/>
          </a:p>
          <a:p>
            <a:r>
              <a:rPr lang="en-US" dirty="0"/>
              <a:t>Finally, the AAS/BAS in Construction Technology requires students to take PHIL 2306-Introduction to Ethics to fulfill the Language, Philosophy, Culture Core/Gen Ed requirement because PHIL 2306 is a prerequisite for an upper division course in Construction Management.  (Compelling Academic Reason.)</a:t>
            </a:r>
          </a:p>
          <a:p>
            <a:endParaRPr lang="en-US" dirty="0"/>
          </a:p>
          <a:p>
            <a:r>
              <a:rPr lang="en-US" dirty="0"/>
              <a:t>  Typically departments make a recommendation for a specific course, but allow other options to meet core/gen ed requirements.  See examples…</a:t>
            </a:r>
          </a:p>
        </p:txBody>
      </p:sp>
      <p:sp>
        <p:nvSpPr>
          <p:cNvPr id="4" name="Slide Number Placeholder 3"/>
          <p:cNvSpPr>
            <a:spLocks noGrp="1"/>
          </p:cNvSpPr>
          <p:nvPr>
            <p:ph type="sldNum" sz="quarter" idx="5"/>
          </p:nvPr>
        </p:nvSpPr>
        <p:spPr/>
        <p:txBody>
          <a:bodyPr/>
          <a:lstStyle/>
          <a:p>
            <a:fld id="{BE9C6E30-76A3-4C4F-AB2A-C0B8EB3FFFB4}" type="slidenum">
              <a:rPr lang="en-US" smtClean="0"/>
              <a:t>5</a:t>
            </a:fld>
            <a:endParaRPr lang="en-US"/>
          </a:p>
        </p:txBody>
      </p:sp>
    </p:spTree>
    <p:extLst>
      <p:ext uri="{BB962C8B-B14F-4D97-AF65-F5344CB8AC3E}">
        <p14:creationId xmlns:p14="http://schemas.microsoft.com/office/powerpoint/2010/main" val="348987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Neither (2) nor (3) have been utilized at Collin College.</a:t>
            </a:r>
          </a:p>
        </p:txBody>
      </p:sp>
      <p:sp>
        <p:nvSpPr>
          <p:cNvPr id="4" name="Slide Number Placeholder 3"/>
          <p:cNvSpPr>
            <a:spLocks noGrp="1"/>
          </p:cNvSpPr>
          <p:nvPr>
            <p:ph type="sldNum" sz="quarter" idx="5"/>
          </p:nvPr>
        </p:nvSpPr>
        <p:spPr/>
        <p:txBody>
          <a:bodyPr/>
          <a:lstStyle/>
          <a:p>
            <a:fld id="{BE9C6E30-76A3-4C4F-AB2A-C0B8EB3FFFB4}" type="slidenum">
              <a:rPr lang="en-US" smtClean="0"/>
              <a:t>7</a:t>
            </a:fld>
            <a:endParaRPr lang="en-US"/>
          </a:p>
        </p:txBody>
      </p:sp>
    </p:spTree>
    <p:extLst>
      <p:ext uri="{BB962C8B-B14F-4D97-AF65-F5344CB8AC3E}">
        <p14:creationId xmlns:p14="http://schemas.microsoft.com/office/powerpoint/2010/main" val="4097490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Curricula have been approved for more than 60 SCH (See THECB for approved exceptions):</a:t>
            </a:r>
          </a:p>
          <a:p>
            <a:endParaRPr lang="en-US" dirty="0"/>
          </a:p>
          <a:p>
            <a:r>
              <a:rPr lang="en-US" dirty="0"/>
              <a:t>ASL (65)*</a:t>
            </a:r>
          </a:p>
          <a:p>
            <a:r>
              <a:rPr lang="en-US" dirty="0"/>
              <a:t>Dental Hygiene (68)*</a:t>
            </a:r>
          </a:p>
          <a:p>
            <a:r>
              <a:rPr lang="en-US" dirty="0"/>
              <a:t>Diagnostic Medical Sonography (65)*</a:t>
            </a:r>
          </a:p>
          <a:p>
            <a:r>
              <a:rPr lang="en-US" dirty="0"/>
              <a:t>Respiratory Care (66)*</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Physical Therapist Assistant (66)**</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Cancer Data Management (61)</a:t>
            </a:r>
          </a:p>
          <a:p>
            <a:r>
              <a:rPr lang="en-US" dirty="0"/>
              <a:t>Radiation Therapy (65)</a:t>
            </a:r>
          </a:p>
          <a:p>
            <a:r>
              <a:rPr lang="en-US" dirty="0"/>
              <a:t>Radiologic Technology (64)</a:t>
            </a:r>
          </a:p>
          <a:p>
            <a:endParaRPr lang="en-US" dirty="0"/>
          </a:p>
        </p:txBody>
      </p:sp>
      <p:sp>
        <p:nvSpPr>
          <p:cNvPr id="4" name="Slide Number Placeholder 3"/>
          <p:cNvSpPr>
            <a:spLocks noGrp="1"/>
          </p:cNvSpPr>
          <p:nvPr>
            <p:ph type="sldNum" sz="quarter" idx="5"/>
          </p:nvPr>
        </p:nvSpPr>
        <p:spPr/>
        <p:txBody>
          <a:bodyPr/>
          <a:lstStyle/>
          <a:p>
            <a:fld id="{BE9C6E30-76A3-4C4F-AB2A-C0B8EB3FFFB4}" type="slidenum">
              <a:rPr lang="en-US" smtClean="0"/>
              <a:t>8</a:t>
            </a:fld>
            <a:endParaRPr lang="en-US"/>
          </a:p>
        </p:txBody>
      </p:sp>
    </p:spTree>
    <p:extLst>
      <p:ext uri="{BB962C8B-B14F-4D97-AF65-F5344CB8AC3E}">
        <p14:creationId xmlns:p14="http://schemas.microsoft.com/office/powerpoint/2010/main" val="2144990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Enhanced Skills Certificates are designed to extend the technical content of an AAS degree to a maximum of 72 SCH, but an institution cannot require students to obtain an ESC with an AAS degree.  Additionally, must have defined program-level learning outcomes that stack onto the program-level outcomes of the corresponding AAS degree.</a:t>
            </a:r>
          </a:p>
          <a:p>
            <a:endParaRPr lang="en-US" dirty="0"/>
          </a:p>
          <a:p>
            <a:r>
              <a:rPr lang="en-US" dirty="0"/>
              <a:t>CE programs are somewhat rare at Collin College.  Only two that I know of:</a:t>
            </a:r>
          </a:p>
          <a:p>
            <a:endParaRPr lang="en-US" dirty="0"/>
          </a:p>
          <a:p>
            <a:r>
              <a:rPr lang="en-US" dirty="0"/>
              <a:t>Basic Peace Officer (760 contact hours)</a:t>
            </a:r>
          </a:p>
          <a:p>
            <a:r>
              <a:rPr lang="en-US" dirty="0"/>
              <a:t>Veterinary Assistant (502 contact hours)</a:t>
            </a:r>
          </a:p>
          <a:p>
            <a:endParaRPr lang="en-US" dirty="0"/>
          </a:p>
          <a:p>
            <a:r>
              <a:rPr lang="en-US" dirty="0"/>
              <a:t>Advanced technical Certificates have an associate degree or a baccalaureate degree as a prerequisite.  Collin College has only one Advanced technical Certificate – Surgical First Assist – requires an Associates degree in Surgical Technology as a prerequisite to program admission.</a:t>
            </a:r>
          </a:p>
        </p:txBody>
      </p:sp>
      <p:sp>
        <p:nvSpPr>
          <p:cNvPr id="4" name="Slide Number Placeholder 3"/>
          <p:cNvSpPr>
            <a:spLocks noGrp="1"/>
          </p:cNvSpPr>
          <p:nvPr>
            <p:ph type="sldNum" sz="quarter" idx="5"/>
          </p:nvPr>
        </p:nvSpPr>
        <p:spPr/>
        <p:txBody>
          <a:bodyPr/>
          <a:lstStyle/>
          <a:p>
            <a:fld id="{BE9C6E30-76A3-4C4F-AB2A-C0B8EB3FFFB4}" type="slidenum">
              <a:rPr lang="en-US" smtClean="0"/>
              <a:t>9</a:t>
            </a:fld>
            <a:endParaRPr lang="en-US"/>
          </a:p>
        </p:txBody>
      </p:sp>
    </p:spTree>
    <p:extLst>
      <p:ext uri="{BB962C8B-B14F-4D97-AF65-F5344CB8AC3E}">
        <p14:creationId xmlns:p14="http://schemas.microsoft.com/office/powerpoint/2010/main" val="386980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ACGM and WECM (show via web) are lists of courses eligible for THECB contact hour funding.</a:t>
            </a:r>
          </a:p>
          <a:p>
            <a:endParaRPr lang="en-US" dirty="0"/>
          </a:p>
          <a:p>
            <a:r>
              <a:rPr lang="en-US" dirty="0"/>
              <a:t>Prerequisites can be tricky and should be thoroughly understood in terms of why they are being placed on a course (or as a requirement to be admitted into a program).</a:t>
            </a:r>
          </a:p>
          <a:p>
            <a:endParaRPr lang="en-US" dirty="0"/>
          </a:p>
          <a:p>
            <a:r>
              <a:rPr lang="en-US" dirty="0"/>
              <a:t>Sequencing issues are closely related to and intertwined with the idea of a coherent curriculum mentioned in SACSCOC Principle 9.1</a:t>
            </a:r>
          </a:p>
        </p:txBody>
      </p:sp>
      <p:sp>
        <p:nvSpPr>
          <p:cNvPr id="4" name="Slide Number Placeholder 3"/>
          <p:cNvSpPr>
            <a:spLocks noGrp="1"/>
          </p:cNvSpPr>
          <p:nvPr>
            <p:ph type="sldNum" sz="quarter" idx="5"/>
          </p:nvPr>
        </p:nvSpPr>
        <p:spPr/>
        <p:txBody>
          <a:bodyPr/>
          <a:lstStyle/>
          <a:p>
            <a:fld id="{BE9C6E30-76A3-4C4F-AB2A-C0B8EB3FFFB4}" type="slidenum">
              <a:rPr lang="en-US" smtClean="0"/>
              <a:t>10</a:t>
            </a:fld>
            <a:endParaRPr lang="en-US"/>
          </a:p>
        </p:txBody>
      </p:sp>
    </p:spTree>
    <p:extLst>
      <p:ext uri="{BB962C8B-B14F-4D97-AF65-F5344CB8AC3E}">
        <p14:creationId xmlns:p14="http://schemas.microsoft.com/office/powerpoint/2010/main" val="538730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50-75% of a common technical component is usually pretty easy to see, but sometimes it can be a little bit of a challenge, particularly for multidisciplinary programs.  What we should not see is a workforce program that is a scattershot of courses from a wide array of workforce fields.  The question is whether a student can be employed with limited knowledge, skills, and abilities in many disciplines.  </a:t>
            </a:r>
          </a:p>
          <a:p>
            <a:endParaRPr lang="en-US" dirty="0"/>
          </a:p>
          <a:p>
            <a:r>
              <a:rPr lang="en-US" dirty="0"/>
              <a:t>THERE IS NO GENERAL STUDIES AAS DEGREE PROGRAM. </a:t>
            </a:r>
          </a:p>
          <a:p>
            <a:endParaRPr lang="en-US" dirty="0"/>
          </a:p>
          <a:p>
            <a:r>
              <a:rPr lang="en-US" dirty="0"/>
              <a:t>2) General Education Component of Collin College Workforce programs is a little more specified:</a:t>
            </a:r>
          </a:p>
          <a:p>
            <a:endParaRPr lang="en-US" dirty="0"/>
          </a:p>
          <a:p>
            <a:pPr marL="228600" indent="-228600">
              <a:buAutoNum type="alphaLcParenR"/>
            </a:pPr>
            <a:r>
              <a:rPr lang="en-US" dirty="0"/>
              <a:t>ENGL 1301 – Composition I (3 SCH)</a:t>
            </a:r>
          </a:p>
          <a:p>
            <a:pPr marL="228600" indent="-228600">
              <a:buAutoNum type="alphaLcParenR"/>
            </a:pPr>
            <a:r>
              <a:rPr lang="en-US" dirty="0"/>
              <a:t>Mathematics or Natural Sciences (3 SCH)</a:t>
            </a:r>
          </a:p>
          <a:p>
            <a:pPr marL="228600" indent="-228600">
              <a:buAutoNum type="alphaLcParenR"/>
            </a:pPr>
            <a:r>
              <a:rPr lang="en-US" dirty="0"/>
              <a:t>Social/Behavioral Sciences (3 SCH)</a:t>
            </a:r>
          </a:p>
          <a:p>
            <a:pPr marL="228600" indent="-228600">
              <a:buAutoNum type="alphaLcParenR"/>
            </a:pPr>
            <a:r>
              <a:rPr lang="en-US" dirty="0"/>
              <a:t>Humanities/Creative Arts (3 SCH)</a:t>
            </a:r>
          </a:p>
          <a:p>
            <a:pPr marL="228600" indent="-228600">
              <a:buAutoNum type="alphaLcParenR"/>
            </a:pPr>
            <a:r>
              <a:rPr lang="en-US" dirty="0"/>
              <a:t>Free selection of another General Education Course by the program.  (Can be any core curriculum course at Collin College)</a:t>
            </a:r>
          </a:p>
          <a:p>
            <a:pPr marL="228600" indent="-228600">
              <a:buAutoNum type="alphaLcParenR"/>
            </a:pPr>
            <a:endParaRPr lang="en-US" dirty="0"/>
          </a:p>
        </p:txBody>
      </p:sp>
      <p:sp>
        <p:nvSpPr>
          <p:cNvPr id="4" name="Slide Number Placeholder 3"/>
          <p:cNvSpPr>
            <a:spLocks noGrp="1"/>
          </p:cNvSpPr>
          <p:nvPr>
            <p:ph type="sldNum" sz="quarter" idx="5"/>
          </p:nvPr>
        </p:nvSpPr>
        <p:spPr/>
        <p:txBody>
          <a:bodyPr/>
          <a:lstStyle/>
          <a:p>
            <a:fld id="{BE9C6E30-76A3-4C4F-AB2A-C0B8EB3FFFB4}" type="slidenum">
              <a:rPr lang="en-US" smtClean="0"/>
              <a:t>11</a:t>
            </a:fld>
            <a:endParaRPr lang="en-US"/>
          </a:p>
        </p:txBody>
      </p:sp>
    </p:spTree>
    <p:extLst>
      <p:ext uri="{BB962C8B-B14F-4D97-AF65-F5344CB8AC3E}">
        <p14:creationId xmlns:p14="http://schemas.microsoft.com/office/powerpoint/2010/main" val="1028168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Requests to add or change </a:t>
            </a:r>
            <a:r>
              <a:rPr lang="en-US" dirty="0" err="1"/>
              <a:t>Prereqs</a:t>
            </a:r>
            <a:r>
              <a:rPr lang="en-US" dirty="0"/>
              <a:t> (or </a:t>
            </a:r>
            <a:r>
              <a:rPr lang="en-US" dirty="0" err="1"/>
              <a:t>Prereq</a:t>
            </a:r>
            <a:r>
              <a:rPr lang="en-US" dirty="0"/>
              <a:t>/Concurrent Enrollment) for WECM and ACGM courses: Ask presenters to explain what knowledge, skills, and abilities taught in the prerequisite course are necessary for success in the follow-on course.  Do they have any evidence that this change will be favorable for student success?</a:t>
            </a:r>
          </a:p>
        </p:txBody>
      </p:sp>
      <p:sp>
        <p:nvSpPr>
          <p:cNvPr id="4" name="Slide Number Placeholder 3"/>
          <p:cNvSpPr>
            <a:spLocks noGrp="1"/>
          </p:cNvSpPr>
          <p:nvPr>
            <p:ph type="sldNum" sz="quarter" idx="5"/>
          </p:nvPr>
        </p:nvSpPr>
        <p:spPr/>
        <p:txBody>
          <a:bodyPr/>
          <a:lstStyle/>
          <a:p>
            <a:fld id="{BE9C6E30-76A3-4C4F-AB2A-C0B8EB3FFFB4}" type="slidenum">
              <a:rPr lang="en-US" smtClean="0"/>
              <a:t>15</a:t>
            </a:fld>
            <a:endParaRPr lang="en-US"/>
          </a:p>
        </p:txBody>
      </p:sp>
    </p:spTree>
    <p:extLst>
      <p:ext uri="{BB962C8B-B14F-4D97-AF65-F5344CB8AC3E}">
        <p14:creationId xmlns:p14="http://schemas.microsoft.com/office/powerpoint/2010/main" val="280319870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23E5F5-E245-4538-B8C8-CA871DA61DE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782B22F-CC76-44AF-B12C-89B470694A31}" type="slidenum">
              <a:rPr lang="en-US" smtClean="0"/>
              <a:t>‹#›</a:t>
            </a:fld>
            <a:endParaRPr lang="en-US"/>
          </a:p>
        </p:txBody>
      </p:sp>
    </p:spTree>
    <p:extLst>
      <p:ext uri="{BB962C8B-B14F-4D97-AF65-F5344CB8AC3E}">
        <p14:creationId xmlns:p14="http://schemas.microsoft.com/office/powerpoint/2010/main" val="394778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3E5F5-E245-4538-B8C8-CA871DA61DE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290430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3E5F5-E245-4538-B8C8-CA871DA61DE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29243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23E5F5-E245-4538-B8C8-CA871DA61DE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266750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D323E5F5-E245-4538-B8C8-CA871DA61DE1}" type="datetimeFigureOut">
              <a:rPr lang="en-US" smtClean="0"/>
              <a:t>7/27/2022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782B22F-CC76-44AF-B12C-89B470694A31}" type="slidenum">
              <a:rPr lang="en-US" smtClean="0"/>
              <a:t>‹#›</a:t>
            </a:fld>
            <a:endParaRPr lang="en-US"/>
          </a:p>
        </p:txBody>
      </p:sp>
    </p:spTree>
    <p:extLst>
      <p:ext uri="{BB962C8B-B14F-4D97-AF65-F5344CB8AC3E}">
        <p14:creationId xmlns:p14="http://schemas.microsoft.com/office/powerpoint/2010/main" val="133869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23E5F5-E245-4538-B8C8-CA871DA61DE1}"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11709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23E5F5-E245-4538-B8C8-CA871DA61DE1}"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406946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23E5F5-E245-4538-B8C8-CA871DA61DE1}"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18100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3E5F5-E245-4538-B8C8-CA871DA61DE1}" type="datetimeFigureOut">
              <a:rPr lang="en-US" smtClean="0"/>
              <a:t>7/27/2022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88992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23E5F5-E245-4538-B8C8-CA871DA61DE1}"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155752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23E5F5-E245-4538-B8C8-CA871DA61DE1}" type="datetimeFigureOut">
              <a:rPr lang="en-US" smtClean="0"/>
              <a:t>7/27/2022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782B22F-CC76-44AF-B12C-89B470694A31}" type="slidenum">
              <a:rPr lang="en-US" smtClean="0"/>
              <a:t>‹#›</a:t>
            </a:fld>
            <a:endParaRPr lang="en-US"/>
          </a:p>
        </p:txBody>
      </p:sp>
    </p:spTree>
    <p:extLst>
      <p:ext uri="{BB962C8B-B14F-4D97-AF65-F5344CB8AC3E}">
        <p14:creationId xmlns:p14="http://schemas.microsoft.com/office/powerpoint/2010/main" val="191299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323E5F5-E245-4538-B8C8-CA871DA61DE1}" type="datetimeFigureOut">
              <a:rPr lang="en-US" smtClean="0"/>
              <a:t>7/27/2022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782B22F-CC76-44AF-B12C-89B470694A31}" type="slidenum">
              <a:rPr lang="en-US" smtClean="0"/>
              <a:t>‹#›</a:t>
            </a:fld>
            <a:endParaRPr lang="en-US"/>
          </a:p>
        </p:txBody>
      </p:sp>
    </p:spTree>
    <p:extLst>
      <p:ext uri="{BB962C8B-B14F-4D97-AF65-F5344CB8AC3E}">
        <p14:creationId xmlns:p14="http://schemas.microsoft.com/office/powerpoint/2010/main" val="25415151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acscoc.org/app/uploads/2019/08/2018-POA-Resource-Manual.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exreg.sos.state.tx.us/public/readtac$ext.viewta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996949" y="1520139"/>
            <a:ext cx="10198100" cy="2769195"/>
          </a:xfrm>
        </p:spPr>
        <p:txBody>
          <a:bodyPr/>
          <a:lstStyle/>
          <a:p>
            <a:pPr eaLnBrk="1" hangingPunct="1"/>
            <a:r>
              <a:rPr lang="en-US" altLang="en-US" sz="5400" dirty="0">
                <a:ln>
                  <a:noFill/>
                </a:ln>
              </a:rPr>
              <a:t>Key Rules, Regs, and Principles for C.A.B. Members To Know About Academic Programs</a:t>
            </a:r>
          </a:p>
        </p:txBody>
      </p:sp>
      <p:sp>
        <p:nvSpPr>
          <p:cNvPr id="8195" name="Subtitle 2"/>
          <p:cNvSpPr>
            <a:spLocks noGrp="1"/>
          </p:cNvSpPr>
          <p:nvPr>
            <p:ph type="subTitle" idx="1"/>
          </p:nvPr>
        </p:nvSpPr>
        <p:spPr>
          <a:xfrm>
            <a:off x="3536853" y="4793502"/>
            <a:ext cx="5118291" cy="640080"/>
          </a:xfrm>
        </p:spPr>
        <p:txBody>
          <a:bodyPr/>
          <a:lstStyle/>
          <a:p>
            <a:pPr algn="ctr" eaLnBrk="1" hangingPunct="1">
              <a:spcAft>
                <a:spcPct val="0"/>
              </a:spcAft>
            </a:pPr>
            <a:r>
              <a:rPr lang="en-US" altLang="en-US" dirty="0"/>
              <a:t>2022-2023 CAB Orientation &amp; Training</a:t>
            </a:r>
          </a:p>
        </p:txBody>
      </p:sp>
      <p:sp>
        <p:nvSpPr>
          <p:cNvPr id="2" name="Slide Number Placeholder 1">
            <a:extLst>
              <a:ext uri="{FF2B5EF4-FFF2-40B4-BE49-F238E27FC236}">
                <a16:creationId xmlns:a16="http://schemas.microsoft.com/office/drawing/2014/main" id="{06CC6BBD-5A28-4C74-A446-1FEDD3374FB7}"/>
              </a:ext>
            </a:extLst>
          </p:cNvPr>
          <p:cNvSpPr>
            <a:spLocks noGrp="1"/>
          </p:cNvSpPr>
          <p:nvPr>
            <p:ph type="sldNum" sz="quarter" idx="12"/>
          </p:nvPr>
        </p:nvSpPr>
        <p:spPr/>
        <p:txBody>
          <a:bodyPr/>
          <a:lstStyle/>
          <a:p>
            <a:pPr>
              <a:defRPr/>
            </a:pPr>
            <a:fld id="{2DC5698E-4F1C-4449-9606-C8A77CAF26FE}" type="slidenum">
              <a:rPr lang="en-US" altLang="en-US" smtClean="0"/>
              <a:pPr>
                <a:defRPr/>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74689-CE33-45AC-B8DD-6C53198AC2C6}"/>
              </a:ext>
            </a:extLst>
          </p:cNvPr>
          <p:cNvSpPr>
            <a:spLocks noGrp="1"/>
          </p:cNvSpPr>
          <p:nvPr>
            <p:ph type="title"/>
          </p:nvPr>
        </p:nvSpPr>
        <p:spPr/>
        <p:txBody>
          <a:bodyPr/>
          <a:lstStyle/>
          <a:p>
            <a:r>
              <a:rPr lang="en-US" dirty="0"/>
              <a:t>Key THECB Regulations/Rules-</a:t>
            </a:r>
            <a:r>
              <a:rPr lang="en-US" dirty="0">
                <a:solidFill>
                  <a:srgbClr val="0070C0"/>
                </a:solidFill>
              </a:rPr>
              <a:t>Workforce</a:t>
            </a:r>
            <a:r>
              <a:rPr lang="en-US" dirty="0"/>
              <a:t> Programs-GIPWE</a:t>
            </a:r>
          </a:p>
        </p:txBody>
      </p:sp>
      <p:sp>
        <p:nvSpPr>
          <p:cNvPr id="3" name="Content Placeholder 2">
            <a:extLst>
              <a:ext uri="{FF2B5EF4-FFF2-40B4-BE49-F238E27FC236}">
                <a16:creationId xmlns:a16="http://schemas.microsoft.com/office/drawing/2014/main" id="{CC28B084-B050-4B8B-BBE6-5E327E718C4B}"/>
              </a:ext>
            </a:extLst>
          </p:cNvPr>
          <p:cNvSpPr>
            <a:spLocks noGrp="1"/>
          </p:cNvSpPr>
          <p:nvPr>
            <p:ph idx="1"/>
          </p:nvPr>
        </p:nvSpPr>
        <p:spPr>
          <a:xfrm>
            <a:off x="1069848" y="2121408"/>
            <a:ext cx="10058400" cy="4415870"/>
          </a:xfrm>
        </p:spPr>
        <p:txBody>
          <a:bodyPr>
            <a:normAutofit lnSpcReduction="10000"/>
          </a:bodyPr>
          <a:lstStyle/>
          <a:p>
            <a:r>
              <a:rPr lang="en-US" dirty="0"/>
              <a:t>Courses in workforce education programs MUST come from the Academic Course guide Manual (ACGM) or the Workforce Education Course Manual (WECM) or be approved local needs courses.</a:t>
            </a:r>
          </a:p>
          <a:p>
            <a:r>
              <a:rPr lang="en-US" dirty="0"/>
              <a:t>Choice of prerequisites – ALL college-level, non-developmental courses that are required course prerequisites and/or requirements for entry into a degree or certificate MUST be included in the total hours for the credential and must be clearly identified in the proposed curriculum plan.  (An AAS degree MUST be structured to be completed in 2.5 years of full-time attendance, including prerequisites.)</a:t>
            </a:r>
          </a:p>
          <a:p>
            <a:pPr lvl="1"/>
            <a:r>
              <a:rPr lang="en-US" dirty="0"/>
              <a:t>Course Prerequisites</a:t>
            </a:r>
          </a:p>
          <a:p>
            <a:pPr lvl="1"/>
            <a:r>
              <a:rPr lang="en-US" dirty="0"/>
              <a:t>Program Prerequisites</a:t>
            </a:r>
          </a:p>
          <a:p>
            <a:r>
              <a:rPr lang="en-US" dirty="0"/>
              <a:t>Course Sequencing – Curricula must demonstrate appropriate course sequencing to promote student attainment of knowledge, skills, and abilities.  For example a program may not enroll a student in both a course and its prerequisite in the same semester, unless both courses can be delivered in a compressed format without an overlap in the two courses.</a:t>
            </a:r>
          </a:p>
        </p:txBody>
      </p:sp>
    </p:spTree>
    <p:extLst>
      <p:ext uri="{BB962C8B-B14F-4D97-AF65-F5344CB8AC3E}">
        <p14:creationId xmlns:p14="http://schemas.microsoft.com/office/powerpoint/2010/main" val="2743338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E5459-4876-4959-9783-0804D95A0CAD}"/>
              </a:ext>
            </a:extLst>
          </p:cNvPr>
          <p:cNvSpPr>
            <a:spLocks noGrp="1"/>
          </p:cNvSpPr>
          <p:nvPr>
            <p:ph type="title"/>
          </p:nvPr>
        </p:nvSpPr>
        <p:spPr>
          <a:xfrm>
            <a:off x="1069848" y="402745"/>
            <a:ext cx="10058400" cy="1609344"/>
          </a:xfrm>
        </p:spPr>
        <p:txBody>
          <a:bodyPr/>
          <a:lstStyle/>
          <a:p>
            <a:r>
              <a:rPr lang="en-US" dirty="0"/>
              <a:t>Key THECB Regulations/Rules-</a:t>
            </a:r>
            <a:r>
              <a:rPr lang="en-US" dirty="0">
                <a:solidFill>
                  <a:srgbClr val="0070C0"/>
                </a:solidFill>
              </a:rPr>
              <a:t>Workforce</a:t>
            </a:r>
            <a:r>
              <a:rPr lang="en-US" dirty="0"/>
              <a:t> Programs-GIPWE</a:t>
            </a:r>
          </a:p>
        </p:txBody>
      </p:sp>
      <p:sp>
        <p:nvSpPr>
          <p:cNvPr id="3" name="Content Placeholder 2">
            <a:extLst>
              <a:ext uri="{FF2B5EF4-FFF2-40B4-BE49-F238E27FC236}">
                <a16:creationId xmlns:a16="http://schemas.microsoft.com/office/drawing/2014/main" id="{8D2E7B92-7CC5-4D6D-8145-7C31D633A8E0}"/>
              </a:ext>
            </a:extLst>
          </p:cNvPr>
          <p:cNvSpPr>
            <a:spLocks noGrp="1"/>
          </p:cNvSpPr>
          <p:nvPr>
            <p:ph idx="1"/>
          </p:nvPr>
        </p:nvSpPr>
        <p:spPr/>
        <p:txBody>
          <a:bodyPr/>
          <a:lstStyle/>
          <a:p>
            <a:r>
              <a:rPr lang="en-US" dirty="0"/>
              <a:t>AAS degree programs in workforce education should have a technical component with 50-75% of the course credits drawn from a common technical specialty.  This ensures that each degree or certificate program has a clearly defined subject matter focus and provides students with opportunities for employment and career advancement.</a:t>
            </a:r>
          </a:p>
          <a:p>
            <a:r>
              <a:rPr lang="en-US" dirty="0"/>
              <a:t>General Education requirements of workforce programs – in agreement with SACSCOC Principle 9.3 the general education component of an AAS degree MUST include at least 15 SCH of general education courses with a distribution that must  include:</a:t>
            </a:r>
          </a:p>
          <a:p>
            <a:pPr lvl="1"/>
            <a:r>
              <a:rPr lang="en-US" dirty="0"/>
              <a:t>3 SCH of Mathematics/Natural Sciences  (Mathematics or Life &amp; Physical Sciences FCA’s) </a:t>
            </a:r>
          </a:p>
          <a:p>
            <a:pPr lvl="1"/>
            <a:r>
              <a:rPr lang="en-US" dirty="0"/>
              <a:t>3 SCH of Social/Behavioral Sciences (Social/Behavioral Sciences, History and Government FCA’s)</a:t>
            </a:r>
          </a:p>
          <a:p>
            <a:pPr lvl="1"/>
            <a:r>
              <a:rPr lang="en-US" dirty="0"/>
              <a:t>3 SCH of Humanities/Creative Arts (Language, Philosophy, Culture or Creative Arts FCA’s </a:t>
            </a:r>
          </a:p>
        </p:txBody>
      </p:sp>
    </p:spTree>
    <p:extLst>
      <p:ext uri="{BB962C8B-B14F-4D97-AF65-F5344CB8AC3E}">
        <p14:creationId xmlns:p14="http://schemas.microsoft.com/office/powerpoint/2010/main" val="1139553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B4720-4A59-4393-B25F-8C3632F13B2B}"/>
              </a:ext>
            </a:extLst>
          </p:cNvPr>
          <p:cNvSpPr>
            <a:spLocks noGrp="1"/>
          </p:cNvSpPr>
          <p:nvPr>
            <p:ph type="title"/>
          </p:nvPr>
        </p:nvSpPr>
        <p:spPr/>
        <p:txBody>
          <a:bodyPr/>
          <a:lstStyle/>
          <a:p>
            <a:r>
              <a:rPr lang="en-US" dirty="0"/>
              <a:t>Key THECB Regulations/Rules-</a:t>
            </a:r>
            <a:r>
              <a:rPr lang="en-US" dirty="0">
                <a:solidFill>
                  <a:srgbClr val="0070C0"/>
                </a:solidFill>
              </a:rPr>
              <a:t>Workforce</a:t>
            </a:r>
            <a:r>
              <a:rPr lang="en-US" dirty="0"/>
              <a:t> Programs-GIPWE</a:t>
            </a:r>
          </a:p>
        </p:txBody>
      </p:sp>
      <p:sp>
        <p:nvSpPr>
          <p:cNvPr id="3" name="Content Placeholder 2">
            <a:extLst>
              <a:ext uri="{FF2B5EF4-FFF2-40B4-BE49-F238E27FC236}">
                <a16:creationId xmlns:a16="http://schemas.microsoft.com/office/drawing/2014/main" id="{976126D4-0F6D-4D10-B092-ABEEEE17C866}"/>
              </a:ext>
            </a:extLst>
          </p:cNvPr>
          <p:cNvSpPr>
            <a:spLocks noGrp="1"/>
          </p:cNvSpPr>
          <p:nvPr>
            <p:ph idx="1"/>
          </p:nvPr>
        </p:nvSpPr>
        <p:spPr/>
        <p:txBody>
          <a:bodyPr/>
          <a:lstStyle/>
          <a:p>
            <a:r>
              <a:rPr lang="en-US" dirty="0"/>
              <a:t>Program Specializations – variations within one AAS degree that allows students to take a sequence of courses based upon their career objectives.</a:t>
            </a:r>
          </a:p>
          <a:p>
            <a:pPr lvl="1"/>
            <a:r>
              <a:rPr lang="en-US" dirty="0"/>
              <a:t>A specialization does NOT result in a different AAS degree and is not listed separately in the THECB program inventory, so a student may NOT earn more than one degree in the discipline.</a:t>
            </a:r>
          </a:p>
          <a:p>
            <a:pPr lvl="1"/>
            <a:r>
              <a:rPr lang="en-US" dirty="0"/>
              <a:t>However a specialization may result in the award of separate certificate credentials.</a:t>
            </a:r>
          </a:p>
          <a:p>
            <a:pPr lvl="1"/>
            <a:r>
              <a:rPr lang="en-US" dirty="0"/>
              <a:t>The specialization must match the program CIP code of the approved credential and must have 50% of the technical specialty component (including WECM and ACGM courses) in common.</a:t>
            </a:r>
          </a:p>
          <a:p>
            <a:pPr lvl="1"/>
            <a:r>
              <a:rPr lang="en-US" dirty="0"/>
              <a:t>Examples in the Collin Catalog are shown as Tracks</a:t>
            </a:r>
          </a:p>
          <a:p>
            <a:pPr lvl="2"/>
            <a:r>
              <a:rPr lang="en-US" dirty="0"/>
              <a:t>For example see – Computer Networking (five tracks), Computer Systems (three tracks), Health Professions (five tracks), Hospitality and Food Service (two tracks)’</a:t>
            </a:r>
          </a:p>
          <a:p>
            <a:pPr lvl="2"/>
            <a:r>
              <a:rPr lang="en-US" dirty="0"/>
              <a:t>Contrast with Construction Technology Programs that separate out Electrical, Plumbing, Carpentry, Facilities Management, and Safety as separate programs.</a:t>
            </a:r>
          </a:p>
          <a:p>
            <a:pPr marL="548640" lvl="2" indent="0">
              <a:buNone/>
            </a:pPr>
            <a:endParaRPr lang="en-US" dirty="0"/>
          </a:p>
        </p:txBody>
      </p:sp>
    </p:spTree>
    <p:extLst>
      <p:ext uri="{BB962C8B-B14F-4D97-AF65-F5344CB8AC3E}">
        <p14:creationId xmlns:p14="http://schemas.microsoft.com/office/powerpoint/2010/main" val="383580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3BE0-8333-440B-ABFA-CCD4875A167D}"/>
              </a:ext>
            </a:extLst>
          </p:cNvPr>
          <p:cNvSpPr>
            <a:spLocks noGrp="1"/>
          </p:cNvSpPr>
          <p:nvPr>
            <p:ph type="title"/>
          </p:nvPr>
        </p:nvSpPr>
        <p:spPr>
          <a:xfrm>
            <a:off x="360163" y="702996"/>
            <a:ext cx="5617555" cy="3009196"/>
          </a:xfrm>
        </p:spPr>
        <p:txBody>
          <a:bodyPr>
            <a:normAutofit fontScale="90000"/>
          </a:bodyPr>
          <a:lstStyle/>
          <a:p>
            <a:r>
              <a:rPr lang="en-US" dirty="0"/>
              <a:t>Key THECB Regulations/Rules-</a:t>
            </a:r>
            <a:r>
              <a:rPr lang="en-US" dirty="0">
                <a:solidFill>
                  <a:srgbClr val="0070C0"/>
                </a:solidFill>
              </a:rPr>
              <a:t>Workforce</a:t>
            </a:r>
            <a:r>
              <a:rPr lang="en-US" dirty="0"/>
              <a:t> Programs-GIPWE</a:t>
            </a:r>
          </a:p>
        </p:txBody>
      </p:sp>
      <p:pic>
        <p:nvPicPr>
          <p:cNvPr id="4" name="Picture 3">
            <a:extLst>
              <a:ext uri="{FF2B5EF4-FFF2-40B4-BE49-F238E27FC236}">
                <a16:creationId xmlns:a16="http://schemas.microsoft.com/office/drawing/2014/main" id="{955BC3ED-8D9B-4CB6-8B01-E713E6C8EEFA}"/>
              </a:ext>
            </a:extLst>
          </p:cNvPr>
          <p:cNvPicPr>
            <a:picLocks noChangeAspect="1"/>
          </p:cNvPicPr>
          <p:nvPr/>
        </p:nvPicPr>
        <p:blipFill>
          <a:blip r:embed="rId2"/>
          <a:stretch>
            <a:fillRect/>
          </a:stretch>
        </p:blipFill>
        <p:spPr>
          <a:xfrm>
            <a:off x="6096000" y="438150"/>
            <a:ext cx="5295900" cy="5981700"/>
          </a:xfrm>
          <a:prstGeom prst="rect">
            <a:avLst/>
          </a:prstGeom>
        </p:spPr>
      </p:pic>
    </p:spTree>
    <p:extLst>
      <p:ext uri="{BB962C8B-B14F-4D97-AF65-F5344CB8AC3E}">
        <p14:creationId xmlns:p14="http://schemas.microsoft.com/office/powerpoint/2010/main" val="689666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81F87-EB4D-4B6A-949D-D6EFBEA6E577}"/>
              </a:ext>
            </a:extLst>
          </p:cNvPr>
          <p:cNvSpPr>
            <a:spLocks noGrp="1"/>
          </p:cNvSpPr>
          <p:nvPr>
            <p:ph type="title"/>
          </p:nvPr>
        </p:nvSpPr>
        <p:spPr/>
        <p:txBody>
          <a:bodyPr/>
          <a:lstStyle/>
          <a:p>
            <a:pPr algn="ctr"/>
            <a:r>
              <a:rPr lang="en-US" dirty="0"/>
              <a:t>Good Educational Practices </a:t>
            </a:r>
            <a:br>
              <a:rPr lang="en-US" dirty="0"/>
            </a:br>
            <a:r>
              <a:rPr lang="en-US" dirty="0"/>
              <a:t>to Implement</a:t>
            </a:r>
          </a:p>
        </p:txBody>
      </p:sp>
      <p:sp>
        <p:nvSpPr>
          <p:cNvPr id="3" name="Content Placeholder 2">
            <a:extLst>
              <a:ext uri="{FF2B5EF4-FFF2-40B4-BE49-F238E27FC236}">
                <a16:creationId xmlns:a16="http://schemas.microsoft.com/office/drawing/2014/main" id="{D6534DC1-1976-4238-9AFB-4B5353F34D8E}"/>
              </a:ext>
            </a:extLst>
          </p:cNvPr>
          <p:cNvSpPr>
            <a:spLocks noGrp="1"/>
          </p:cNvSpPr>
          <p:nvPr>
            <p:ph idx="1"/>
          </p:nvPr>
        </p:nvSpPr>
        <p:spPr>
          <a:xfrm>
            <a:off x="1069848" y="2314797"/>
            <a:ext cx="10058400" cy="4050792"/>
          </a:xfrm>
        </p:spPr>
        <p:txBody>
          <a:bodyPr/>
          <a:lstStyle/>
          <a:p>
            <a:r>
              <a:rPr lang="en-US" dirty="0"/>
              <a:t>Course Sequencing</a:t>
            </a:r>
          </a:p>
          <a:p>
            <a:pPr lvl="1"/>
            <a:r>
              <a:rPr lang="en-US" dirty="0"/>
              <a:t>Ask questions about how effectively the program has embedded the general education courses into the technical content of the AAS degrees.  (Remember the need for coherent programs from SACSCOC Principle 9.1)</a:t>
            </a:r>
          </a:p>
          <a:p>
            <a:pPr lvl="2"/>
            <a:r>
              <a:rPr lang="en-US" dirty="0"/>
              <a:t>General Education is what separates a degree from a certificate.</a:t>
            </a:r>
          </a:p>
          <a:p>
            <a:pPr lvl="1"/>
            <a:r>
              <a:rPr lang="en-US" dirty="0"/>
              <a:t>Ask questions about key gateway courses (ENGL 1301 and MATH if required).  Are these recommended to be completed in the first year of the program?</a:t>
            </a:r>
          </a:p>
          <a:p>
            <a:pPr lvl="2"/>
            <a:r>
              <a:rPr lang="en-US" dirty="0"/>
              <a:t>Research shows that students who complete these key courses early in their academic career complete at significantly higher rates than those students that do not.</a:t>
            </a:r>
          </a:p>
          <a:p>
            <a:pPr lvl="2"/>
            <a:r>
              <a:rPr lang="en-US" dirty="0"/>
              <a:t>See CCRC Research Briefs for some additional information</a:t>
            </a:r>
          </a:p>
          <a:p>
            <a:pPr lvl="1"/>
            <a:r>
              <a:rPr lang="en-US" dirty="0"/>
              <a:t>Pay attention to course prerequisites – make sure that we have not developed a sequence for the catalog that has a course being recommended to be taken before its prerequisite (including elective options).</a:t>
            </a:r>
          </a:p>
        </p:txBody>
      </p:sp>
    </p:spTree>
    <p:extLst>
      <p:ext uri="{BB962C8B-B14F-4D97-AF65-F5344CB8AC3E}">
        <p14:creationId xmlns:p14="http://schemas.microsoft.com/office/powerpoint/2010/main" val="13300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40B5-6141-4122-8C74-1F7B9B1DB818}"/>
              </a:ext>
            </a:extLst>
          </p:cNvPr>
          <p:cNvSpPr>
            <a:spLocks noGrp="1"/>
          </p:cNvSpPr>
          <p:nvPr>
            <p:ph type="title"/>
          </p:nvPr>
        </p:nvSpPr>
        <p:spPr/>
        <p:txBody>
          <a:bodyPr/>
          <a:lstStyle/>
          <a:p>
            <a:pPr algn="ctr"/>
            <a:r>
              <a:rPr lang="en-US" dirty="0"/>
              <a:t>Good Educational Practices </a:t>
            </a:r>
            <a:br>
              <a:rPr lang="en-US" dirty="0"/>
            </a:br>
            <a:r>
              <a:rPr lang="en-US" dirty="0"/>
              <a:t>to Implement</a:t>
            </a:r>
          </a:p>
        </p:txBody>
      </p:sp>
      <p:sp>
        <p:nvSpPr>
          <p:cNvPr id="3" name="Content Placeholder 2">
            <a:extLst>
              <a:ext uri="{FF2B5EF4-FFF2-40B4-BE49-F238E27FC236}">
                <a16:creationId xmlns:a16="http://schemas.microsoft.com/office/drawing/2014/main" id="{217731F1-5C2D-4400-85A6-63CAADD1866B}"/>
              </a:ext>
            </a:extLst>
          </p:cNvPr>
          <p:cNvSpPr>
            <a:spLocks noGrp="1"/>
          </p:cNvSpPr>
          <p:nvPr>
            <p:ph idx="1"/>
          </p:nvPr>
        </p:nvSpPr>
        <p:spPr>
          <a:xfrm>
            <a:off x="1069848" y="1978925"/>
            <a:ext cx="10058400" cy="4585648"/>
          </a:xfrm>
        </p:spPr>
        <p:txBody>
          <a:bodyPr>
            <a:normAutofit/>
          </a:bodyPr>
          <a:lstStyle/>
          <a:p>
            <a:r>
              <a:rPr lang="en-US" dirty="0"/>
              <a:t>Course Prerequisite Requests</a:t>
            </a:r>
          </a:p>
          <a:p>
            <a:pPr lvl="1"/>
            <a:r>
              <a:rPr lang="en-US" dirty="0"/>
              <a:t>Please ask questions of faculty requesting that Prerequisite or Prerequisite/Concurrent Enrollment be added to a course (or removed, or even changed).</a:t>
            </a:r>
          </a:p>
          <a:p>
            <a:pPr lvl="1"/>
            <a:r>
              <a:rPr lang="en-US" dirty="0"/>
              <a:t>Additionally, for academic transfer (i.e. ACGM courses) if departments come forward with requested changes to prerequisites, please ask questions about:</a:t>
            </a:r>
          </a:p>
          <a:p>
            <a:pPr lvl="2"/>
            <a:r>
              <a:rPr lang="en-US" dirty="0"/>
              <a:t>a) State-mandated prerequisites – these should/must be utilized  (in theory higher level prerequisites could be set, but see the item below…)</a:t>
            </a:r>
          </a:p>
          <a:p>
            <a:pPr lvl="2"/>
            <a:r>
              <a:rPr lang="en-US" dirty="0"/>
              <a:t>b) For requests for higher than state-mandated prerequisites, please ask about practices at universities, including our major transfer partners.  Should students have more challenging prerequisites at Collin College than they face at universities?</a:t>
            </a:r>
          </a:p>
          <a:p>
            <a:r>
              <a:rPr lang="en-US" dirty="0"/>
              <a:t>Philosophically, prerequisites can be both good and bad for students.</a:t>
            </a:r>
          </a:p>
          <a:p>
            <a:pPr lvl="1"/>
            <a:r>
              <a:rPr lang="en-US" dirty="0"/>
              <a:t>Good – Proper preparation for success in a subsequent course (or corequisite course)</a:t>
            </a:r>
          </a:p>
          <a:p>
            <a:pPr lvl="1"/>
            <a:r>
              <a:rPr lang="en-US" dirty="0"/>
              <a:t>Bad – Can unnecessarily limit the ability of students to complete a program in a timely fashion, can limit the ability of students to progress through a program while waiting for a course to be offered again.</a:t>
            </a:r>
          </a:p>
        </p:txBody>
      </p:sp>
    </p:spTree>
    <p:extLst>
      <p:ext uri="{BB962C8B-B14F-4D97-AF65-F5344CB8AC3E}">
        <p14:creationId xmlns:p14="http://schemas.microsoft.com/office/powerpoint/2010/main" val="112477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13523" y="660400"/>
            <a:ext cx="8764954" cy="1371600"/>
          </a:xfrm>
        </p:spPr>
        <p:txBody>
          <a:bodyPr>
            <a:normAutofit fontScale="90000"/>
          </a:bodyPr>
          <a:lstStyle/>
          <a:p>
            <a:pPr eaLnBrk="1" hangingPunct="1"/>
            <a:r>
              <a:rPr lang="en-US" altLang="en-US" dirty="0"/>
              <a:t>Important Resources for Principles, Rules/Regulations, and practices</a:t>
            </a:r>
            <a:endParaRPr lang="en-US" altLang="en-US" dirty="0">
              <a:ln>
                <a:noFill/>
              </a:ln>
            </a:endParaRPr>
          </a:p>
        </p:txBody>
      </p:sp>
      <p:sp>
        <p:nvSpPr>
          <p:cNvPr id="3" name="Content Placeholder 2">
            <a:extLst>
              <a:ext uri="{FF2B5EF4-FFF2-40B4-BE49-F238E27FC236}">
                <a16:creationId xmlns:a16="http://schemas.microsoft.com/office/drawing/2014/main" id="{6550F0C0-34C7-4182-A8E3-EBC04C5549C0}"/>
              </a:ext>
            </a:extLst>
          </p:cNvPr>
          <p:cNvSpPr>
            <a:spLocks noGrp="1"/>
          </p:cNvSpPr>
          <p:nvPr>
            <p:ph idx="1"/>
          </p:nvPr>
        </p:nvSpPr>
        <p:spPr>
          <a:xfrm>
            <a:off x="2100324" y="2755900"/>
            <a:ext cx="7991352" cy="2971800"/>
          </a:xfrm>
        </p:spPr>
        <p:txBody>
          <a:bodyPr numCol="1" rtlCol="0">
            <a:normAutofit/>
          </a:bodyPr>
          <a:lstStyle/>
          <a:p>
            <a:pPr>
              <a:defRPr/>
            </a:pPr>
            <a:r>
              <a:rPr lang="en-US" sz="2400" dirty="0"/>
              <a:t>SACSCOC Principles of Accreditation</a:t>
            </a:r>
          </a:p>
          <a:p>
            <a:pPr>
              <a:defRPr/>
            </a:pPr>
            <a:r>
              <a:rPr lang="en-US" sz="2400" dirty="0"/>
              <a:t>Regulations of the Texas Higher Education Coordinating Board (THECB)</a:t>
            </a:r>
          </a:p>
          <a:p>
            <a:pPr>
              <a:defRPr/>
            </a:pPr>
            <a:r>
              <a:rPr lang="en-US" sz="2400" dirty="0"/>
              <a:t>Guidelines for Instructional Programs in Workforce Education (GIPWE)</a:t>
            </a:r>
          </a:p>
          <a:p>
            <a:pPr>
              <a:defRPr/>
            </a:pPr>
            <a:r>
              <a:rPr lang="en-US" sz="2400" dirty="0"/>
              <a:t>Some Good Educational Practices to Implement</a:t>
            </a:r>
          </a:p>
          <a:p>
            <a:pPr>
              <a:defRPr/>
            </a:pPr>
            <a:endParaRPr lang="en-US" dirty="0"/>
          </a:p>
        </p:txBody>
      </p:sp>
      <p:sp>
        <p:nvSpPr>
          <p:cNvPr id="2" name="Slide Number Placeholder 1">
            <a:extLst>
              <a:ext uri="{FF2B5EF4-FFF2-40B4-BE49-F238E27FC236}">
                <a16:creationId xmlns:a16="http://schemas.microsoft.com/office/drawing/2014/main" id="{FAF76977-952D-4237-AD9C-4675101C3421}"/>
              </a:ext>
            </a:extLst>
          </p:cNvPr>
          <p:cNvSpPr>
            <a:spLocks noGrp="1"/>
          </p:cNvSpPr>
          <p:nvPr>
            <p:ph type="sldNum" sz="quarter" idx="12"/>
          </p:nvPr>
        </p:nvSpPr>
        <p:spPr/>
        <p:txBody>
          <a:bodyPr/>
          <a:lstStyle/>
          <a:p>
            <a:pPr>
              <a:defRPr/>
            </a:pPr>
            <a:fld id="{6439BD40-D743-4169-BAED-B26F2CADB1ED}" type="slidenum">
              <a:rPr lang="en-US" altLang="en-US" smtClean="0"/>
              <a:pPr>
                <a:defRPr/>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3798F-F4BB-4FA5-AEA4-B804EFAF1615}"/>
              </a:ext>
            </a:extLst>
          </p:cNvPr>
          <p:cNvSpPr>
            <a:spLocks noGrp="1"/>
          </p:cNvSpPr>
          <p:nvPr>
            <p:ph type="title"/>
          </p:nvPr>
        </p:nvSpPr>
        <p:spPr/>
        <p:txBody>
          <a:bodyPr/>
          <a:lstStyle/>
          <a:p>
            <a:r>
              <a:rPr lang="en-US" dirty="0"/>
              <a:t>Five Important SACSCOC Principles of Accreditation Relating to Curricula</a:t>
            </a:r>
          </a:p>
        </p:txBody>
      </p:sp>
      <p:sp>
        <p:nvSpPr>
          <p:cNvPr id="3" name="Content Placeholder 2">
            <a:extLst>
              <a:ext uri="{FF2B5EF4-FFF2-40B4-BE49-F238E27FC236}">
                <a16:creationId xmlns:a16="http://schemas.microsoft.com/office/drawing/2014/main" id="{AD3F8706-9A39-4DC0-BDE7-32AD9D397E34}"/>
              </a:ext>
            </a:extLst>
          </p:cNvPr>
          <p:cNvSpPr>
            <a:spLocks noGrp="1"/>
          </p:cNvSpPr>
          <p:nvPr>
            <p:ph idx="1"/>
          </p:nvPr>
        </p:nvSpPr>
        <p:spPr>
          <a:xfrm>
            <a:off x="1066800" y="2333752"/>
            <a:ext cx="10058400" cy="4050792"/>
          </a:xfrm>
        </p:spPr>
        <p:txBody>
          <a:bodyPr>
            <a:normAutofit fontScale="92500" lnSpcReduction="10000"/>
          </a:bodyPr>
          <a:lstStyle/>
          <a:p>
            <a:r>
              <a:rPr lang="en-US" dirty="0"/>
              <a:t>Five Principles of Accreditation are particularly important to the work that CAB conducts:</a:t>
            </a:r>
            <a:r>
              <a:rPr lang="en-US" dirty="0">
                <a:hlinkClick r:id="rId3"/>
              </a:rPr>
              <a:t> </a:t>
            </a:r>
          </a:p>
          <a:p>
            <a:r>
              <a:rPr lang="en-US" dirty="0"/>
              <a:t>Resource Manual for Principles of Accreditation: </a:t>
            </a:r>
            <a:r>
              <a:rPr lang="en-US" dirty="0">
                <a:hlinkClick r:id="rId3"/>
              </a:rPr>
              <a:t>https://sacscoc.org/app/uploads/2019/08/2018-POA-Resource-Manual.pdf</a:t>
            </a:r>
            <a:r>
              <a:rPr lang="en-US" dirty="0"/>
              <a:t> </a:t>
            </a:r>
          </a:p>
          <a:p>
            <a:pPr marL="0" indent="0">
              <a:buNone/>
            </a:pPr>
            <a:endParaRPr lang="en-US" dirty="0"/>
          </a:p>
          <a:p>
            <a:r>
              <a:rPr lang="en-US" dirty="0"/>
              <a:t>Section 10 – Educational Policies, Procedures, and Practices</a:t>
            </a:r>
          </a:p>
          <a:p>
            <a:pPr lvl="1"/>
            <a:r>
              <a:rPr lang="en-US" dirty="0"/>
              <a:t>Principle 10.4 – Among others…”Primary responsibility for the content, quality, and effectiveness of the curriculum” is placed with faculty.</a:t>
            </a:r>
          </a:p>
          <a:p>
            <a:r>
              <a:rPr lang="en-US" dirty="0"/>
              <a:t>This standard is embedded within Collin College Board Policy EFA(LOCAL) – </a:t>
            </a:r>
          </a:p>
          <a:p>
            <a:pPr marL="463550" lvl="1" indent="0">
              <a:buNone/>
            </a:pPr>
            <a:r>
              <a:rPr lang="en-US" dirty="0"/>
              <a:t>“The process for curriculum development used by the College District is prescribed by several different but connected procedures. At all times the guidelines prescribed by the Texas Higher Education Coordinating Board (THECB) shall be followed. </a:t>
            </a:r>
          </a:p>
          <a:p>
            <a:pPr marL="463550" lvl="1" indent="-176213">
              <a:buNone/>
            </a:pPr>
            <a:r>
              <a:rPr lang="en-US" dirty="0"/>
              <a:t>   The College District shall have a peer review process to review courses and program additions, deletions, or revisions. The Board shall approve all new programs and program deletions.”</a:t>
            </a:r>
          </a:p>
        </p:txBody>
      </p:sp>
    </p:spTree>
    <p:extLst>
      <p:ext uri="{BB962C8B-B14F-4D97-AF65-F5344CB8AC3E}">
        <p14:creationId xmlns:p14="http://schemas.microsoft.com/office/powerpoint/2010/main" val="29985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A0319-6905-4481-92FD-887DC1E24B1F}"/>
              </a:ext>
            </a:extLst>
          </p:cNvPr>
          <p:cNvSpPr>
            <a:spLocks noGrp="1"/>
          </p:cNvSpPr>
          <p:nvPr>
            <p:ph type="title"/>
          </p:nvPr>
        </p:nvSpPr>
        <p:spPr/>
        <p:txBody>
          <a:bodyPr/>
          <a:lstStyle/>
          <a:p>
            <a:r>
              <a:rPr lang="en-US" dirty="0"/>
              <a:t>Five Important SACSCOC Principles of Accreditation Relating to Curricula</a:t>
            </a:r>
          </a:p>
        </p:txBody>
      </p:sp>
      <p:sp>
        <p:nvSpPr>
          <p:cNvPr id="3" name="Content Placeholder 2">
            <a:extLst>
              <a:ext uri="{FF2B5EF4-FFF2-40B4-BE49-F238E27FC236}">
                <a16:creationId xmlns:a16="http://schemas.microsoft.com/office/drawing/2014/main" id="{246823FC-B72A-447F-BFC6-1F594D59E7E1}"/>
              </a:ext>
            </a:extLst>
          </p:cNvPr>
          <p:cNvSpPr>
            <a:spLocks noGrp="1"/>
          </p:cNvSpPr>
          <p:nvPr>
            <p:ph idx="1"/>
          </p:nvPr>
        </p:nvSpPr>
        <p:spPr>
          <a:xfrm>
            <a:off x="1066800" y="2739594"/>
            <a:ext cx="10058400" cy="2642617"/>
          </a:xfrm>
        </p:spPr>
        <p:txBody>
          <a:bodyPr/>
          <a:lstStyle/>
          <a:p>
            <a:r>
              <a:rPr lang="en-US" dirty="0"/>
              <a:t>Section 9 – Educational Program Structure and Content</a:t>
            </a:r>
          </a:p>
          <a:p>
            <a:pPr lvl="1"/>
            <a:r>
              <a:rPr lang="en-US" dirty="0"/>
              <a:t>Principle 9.1 – Required Features/Characteristics of Educational Programs (page 81)</a:t>
            </a:r>
          </a:p>
          <a:p>
            <a:pPr lvl="2"/>
            <a:r>
              <a:rPr lang="en-US" dirty="0"/>
              <a:t>Coherent; Consistent with Mission/Goals of Institution; and based upon fields of study appropriate to higher education</a:t>
            </a:r>
          </a:p>
          <a:p>
            <a:pPr lvl="1"/>
            <a:r>
              <a:rPr lang="en-US" dirty="0"/>
              <a:t>Principle 9.2 – Minimum Length of Educational programs for Associates and Baccalaureate degrees (page 83)</a:t>
            </a:r>
          </a:p>
          <a:p>
            <a:pPr lvl="1"/>
            <a:r>
              <a:rPr lang="en-US" dirty="0"/>
              <a:t>Principle 9.3 – Core/General Education Curriculum (page 86)</a:t>
            </a:r>
          </a:p>
          <a:p>
            <a:pPr lvl="1"/>
            <a:r>
              <a:rPr lang="en-US" dirty="0"/>
              <a:t>Principle 9.4 – Requirements for earning credits at degree-granting institution (page 89)</a:t>
            </a:r>
          </a:p>
          <a:p>
            <a:pPr marL="0" indent="0">
              <a:buNone/>
            </a:pPr>
            <a:endParaRPr lang="en-US" dirty="0"/>
          </a:p>
        </p:txBody>
      </p:sp>
    </p:spTree>
    <p:extLst>
      <p:ext uri="{BB962C8B-B14F-4D97-AF65-F5344CB8AC3E}">
        <p14:creationId xmlns:p14="http://schemas.microsoft.com/office/powerpoint/2010/main" val="3549946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6E0A8-68E1-49E0-BE08-C3FCD603353E}"/>
              </a:ext>
            </a:extLst>
          </p:cNvPr>
          <p:cNvSpPr>
            <a:spLocks noGrp="1"/>
          </p:cNvSpPr>
          <p:nvPr>
            <p:ph type="title"/>
          </p:nvPr>
        </p:nvSpPr>
        <p:spPr/>
        <p:txBody>
          <a:bodyPr/>
          <a:lstStyle/>
          <a:p>
            <a:r>
              <a:rPr lang="en-US" dirty="0"/>
              <a:t>Key THECB Regulations/Rules-</a:t>
            </a:r>
            <a:r>
              <a:rPr lang="en-US" dirty="0">
                <a:solidFill>
                  <a:srgbClr val="00B050"/>
                </a:solidFill>
              </a:rPr>
              <a:t>Transfer</a:t>
            </a:r>
          </a:p>
        </p:txBody>
      </p:sp>
      <p:sp>
        <p:nvSpPr>
          <p:cNvPr id="3" name="Content Placeholder 2">
            <a:extLst>
              <a:ext uri="{FF2B5EF4-FFF2-40B4-BE49-F238E27FC236}">
                <a16:creationId xmlns:a16="http://schemas.microsoft.com/office/drawing/2014/main" id="{73A2DADF-0971-419C-BAA2-E5ECB5D9D944}"/>
              </a:ext>
            </a:extLst>
          </p:cNvPr>
          <p:cNvSpPr>
            <a:spLocks noGrp="1"/>
          </p:cNvSpPr>
          <p:nvPr>
            <p:ph idx="1"/>
          </p:nvPr>
        </p:nvSpPr>
        <p:spPr/>
        <p:txBody>
          <a:bodyPr>
            <a:normAutofit fontScale="92500" lnSpcReduction="10000"/>
          </a:bodyPr>
          <a:lstStyle/>
          <a:p>
            <a:r>
              <a:rPr lang="en-US" dirty="0"/>
              <a:t>THECB Regulations/Rules are Written as Title 19 Part 1 of the Texas Administrative Code  (</a:t>
            </a:r>
            <a:r>
              <a:rPr lang="en-US" dirty="0">
                <a:hlinkClick r:id="rId3"/>
              </a:rPr>
              <a:t>https://texreg.sos.state.tx.us/public/readtac$ext.viewtac</a:t>
            </a:r>
            <a:r>
              <a:rPr lang="en-US" dirty="0"/>
              <a:t>)</a:t>
            </a:r>
          </a:p>
          <a:p>
            <a:r>
              <a:rPr lang="en-US" dirty="0"/>
              <a:t>Chapter 4 – Rules Applying to </a:t>
            </a:r>
            <a:r>
              <a:rPr lang="en-US"/>
              <a:t>All Public </a:t>
            </a:r>
            <a:r>
              <a:rPr lang="en-US" dirty="0"/>
              <a:t>Institutions of Higher Education in Texas</a:t>
            </a:r>
          </a:p>
          <a:p>
            <a:r>
              <a:rPr lang="en-US" dirty="0"/>
              <a:t>Rule §4.28 – The Core Curriculum</a:t>
            </a:r>
          </a:p>
          <a:p>
            <a:pPr lvl="1"/>
            <a:r>
              <a:rPr lang="en-US" dirty="0"/>
              <a:t>Particularly </a:t>
            </a:r>
            <a:r>
              <a:rPr lang="en-US" b="1" dirty="0"/>
              <a:t>§4.28(e)</a:t>
            </a:r>
            <a:r>
              <a:rPr lang="en-US" dirty="0"/>
              <a:t> which states in part, “…a student who transfers from one institution of higher education to another without completing the core curriculum of the sending institution </a:t>
            </a:r>
            <a:r>
              <a:rPr lang="en-US" b="1" i="1" u="sng" dirty="0">
                <a:solidFill>
                  <a:srgbClr val="FF0000"/>
                </a:solidFill>
              </a:rPr>
              <a:t>must</a:t>
            </a:r>
            <a:r>
              <a:rPr lang="en-US" dirty="0"/>
              <a:t> receive academic credit within the core curriculum of the receiving institution for each of the courses that the student has successfully completed in the core curriculum of the sending institution. Following receipt of credit for these courses, the student may be required to satisfy the remaining course requirements in the core curriculum of the receiving institution.”</a:t>
            </a:r>
          </a:p>
          <a:p>
            <a:pPr marL="274320" lvl="1" indent="0">
              <a:buNone/>
            </a:pPr>
            <a:r>
              <a:rPr lang="en-US" dirty="0"/>
              <a:t>Look for this when programs request a single core course to fulfill a core/general education requirement.  Only in cases where there is a clear and compelling academic reason for a single core course should this be allowed. (Some examples) </a:t>
            </a:r>
          </a:p>
          <a:p>
            <a:r>
              <a:rPr lang="en-US" dirty="0"/>
              <a:t>Rule §4.29 – No institution may adopt a core curriculum of more than 42 SCH. </a:t>
            </a:r>
          </a:p>
        </p:txBody>
      </p:sp>
    </p:spTree>
    <p:extLst>
      <p:ext uri="{BB962C8B-B14F-4D97-AF65-F5344CB8AC3E}">
        <p14:creationId xmlns:p14="http://schemas.microsoft.com/office/powerpoint/2010/main" val="117435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724C-26D3-442A-9580-274A2916CB44}"/>
              </a:ext>
            </a:extLst>
          </p:cNvPr>
          <p:cNvSpPr>
            <a:spLocks noGrp="1"/>
          </p:cNvSpPr>
          <p:nvPr>
            <p:ph type="title"/>
          </p:nvPr>
        </p:nvSpPr>
        <p:spPr/>
        <p:txBody>
          <a:bodyPr/>
          <a:lstStyle/>
          <a:p>
            <a:r>
              <a:rPr lang="en-US" dirty="0"/>
              <a:t>Key THECB Regulations/Rules-</a:t>
            </a:r>
            <a:r>
              <a:rPr lang="en-US" dirty="0">
                <a:solidFill>
                  <a:srgbClr val="00B050"/>
                </a:solidFill>
              </a:rPr>
              <a:t>Transfer</a:t>
            </a:r>
          </a:p>
        </p:txBody>
      </p:sp>
      <p:sp>
        <p:nvSpPr>
          <p:cNvPr id="3" name="Content Placeholder 2">
            <a:extLst>
              <a:ext uri="{FF2B5EF4-FFF2-40B4-BE49-F238E27FC236}">
                <a16:creationId xmlns:a16="http://schemas.microsoft.com/office/drawing/2014/main" id="{94425CA1-5D43-4618-AB85-99F20D5053EB}"/>
              </a:ext>
            </a:extLst>
          </p:cNvPr>
          <p:cNvSpPr>
            <a:spLocks noGrp="1"/>
          </p:cNvSpPr>
          <p:nvPr>
            <p:ph idx="1"/>
          </p:nvPr>
        </p:nvSpPr>
        <p:spPr/>
        <p:txBody>
          <a:bodyPr>
            <a:normAutofit/>
          </a:bodyPr>
          <a:lstStyle/>
          <a:p>
            <a:r>
              <a:rPr lang="en-US" dirty="0"/>
              <a:t>Rule §4.38 – Undergraduate Academic Certificate</a:t>
            </a:r>
          </a:p>
          <a:p>
            <a:pPr lvl="1"/>
            <a:r>
              <a:rPr lang="en-US" dirty="0"/>
              <a:t>“Undergraduate Academic Certificates may be awarded upon the completion of:</a:t>
            </a:r>
          </a:p>
          <a:p>
            <a:pPr lvl="2"/>
            <a:r>
              <a:rPr lang="en-US" dirty="0"/>
              <a:t>(1) The Board-approved core curriculum of the institution (42 SCH core)</a:t>
            </a:r>
          </a:p>
          <a:p>
            <a:pPr lvl="2"/>
            <a:r>
              <a:rPr lang="en-US" dirty="0"/>
              <a:t>(2) a Board-approved Field of Study Curriculum</a:t>
            </a:r>
          </a:p>
          <a:p>
            <a:pPr lvl="2"/>
            <a:r>
              <a:rPr lang="en-US" dirty="0"/>
              <a:t>(3) a Board-approved statewide articulated transfer curriculum of less than degree length.” </a:t>
            </a:r>
          </a:p>
          <a:p>
            <a:pPr marL="0" indent="0">
              <a:buNone/>
            </a:pPr>
            <a:r>
              <a:rPr lang="en-US" dirty="0"/>
              <a:t>Chapter 9 – Program Development in Public Two-Year Colleges</a:t>
            </a:r>
          </a:p>
          <a:p>
            <a:r>
              <a:rPr lang="en-US" dirty="0"/>
              <a:t>Rule §9.183 – Degree Titles, Program Length, and Program Content</a:t>
            </a:r>
          </a:p>
          <a:p>
            <a:pPr lvl="1"/>
            <a:r>
              <a:rPr lang="en-US" dirty="0"/>
              <a:t>§9.183(b) – “</a:t>
            </a:r>
            <a:r>
              <a:rPr lang="en-US" u="sng" dirty="0"/>
              <a:t>Academic</a:t>
            </a:r>
            <a:r>
              <a:rPr lang="en-US" dirty="0"/>
              <a:t> associate degree programs must consist of 60 semester credit hours”</a:t>
            </a:r>
          </a:p>
          <a:p>
            <a:pPr lvl="1"/>
            <a:r>
              <a:rPr lang="en-US" dirty="0"/>
              <a:t>§9.183(c) – Exceptions are possible but must be justified with things like accreditation requirements, statutory requirements, the need for more time for students to meet licensure requirements, etc.</a:t>
            </a:r>
          </a:p>
        </p:txBody>
      </p:sp>
    </p:spTree>
    <p:extLst>
      <p:ext uri="{BB962C8B-B14F-4D97-AF65-F5344CB8AC3E}">
        <p14:creationId xmlns:p14="http://schemas.microsoft.com/office/powerpoint/2010/main" val="1086623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E62D7-0C6A-46BC-BA09-BBBCA04556CE}"/>
              </a:ext>
            </a:extLst>
          </p:cNvPr>
          <p:cNvSpPr>
            <a:spLocks noGrp="1"/>
          </p:cNvSpPr>
          <p:nvPr>
            <p:ph type="title"/>
          </p:nvPr>
        </p:nvSpPr>
        <p:spPr/>
        <p:txBody>
          <a:bodyPr/>
          <a:lstStyle/>
          <a:p>
            <a:r>
              <a:rPr lang="en-US" dirty="0"/>
              <a:t>Key THECB Regulations/Rules-</a:t>
            </a:r>
            <a:r>
              <a:rPr lang="en-US" dirty="0">
                <a:solidFill>
                  <a:srgbClr val="00B050"/>
                </a:solidFill>
              </a:rPr>
              <a:t>Transfer</a:t>
            </a:r>
          </a:p>
        </p:txBody>
      </p:sp>
      <p:sp>
        <p:nvSpPr>
          <p:cNvPr id="3" name="Content Placeholder 2">
            <a:extLst>
              <a:ext uri="{FF2B5EF4-FFF2-40B4-BE49-F238E27FC236}">
                <a16:creationId xmlns:a16="http://schemas.microsoft.com/office/drawing/2014/main" id="{1FF7D0B5-3962-4F0C-9210-7787AC0A8F12}"/>
              </a:ext>
            </a:extLst>
          </p:cNvPr>
          <p:cNvSpPr>
            <a:spLocks noGrp="1"/>
          </p:cNvSpPr>
          <p:nvPr>
            <p:ph idx="1"/>
          </p:nvPr>
        </p:nvSpPr>
        <p:spPr/>
        <p:txBody>
          <a:bodyPr/>
          <a:lstStyle/>
          <a:p>
            <a:r>
              <a:rPr lang="en-US" dirty="0"/>
              <a:t>§9.183(d)-”Except as provided in paragraphs (1), (2) and (3) of this subsection, </a:t>
            </a:r>
            <a:r>
              <a:rPr lang="en-US" i="1" u="sng" dirty="0"/>
              <a:t>academic</a:t>
            </a:r>
            <a:r>
              <a:rPr lang="en-US" dirty="0"/>
              <a:t> associate degree programs must incorporate the institution’s approved core curriculum as prescribed by §4.28 of this title (relating to Core Curriculum) and §4.29 of this title (relating to Core Curricula larger than 42 SCH).”</a:t>
            </a:r>
          </a:p>
          <a:p>
            <a:pPr lvl="1"/>
            <a:r>
              <a:rPr lang="en-US" dirty="0"/>
              <a:t>§9.183(d) (1) - A college may offer a specialized academic associate degree that incorporates a Board-approved field of study curriculum … and a portion of the college's approved core curriculum if the coursework for both would total more than 60 SCH; or</a:t>
            </a:r>
          </a:p>
          <a:p>
            <a:pPr lvl="1"/>
            <a:r>
              <a:rPr lang="en-US" dirty="0"/>
              <a:t>§9.183(d) (2) - A college may offer a specialized academic associate degree that incorporates a voluntary statewide transfer compact and a portion of the college's approved core curriculum if the coursework for both would total more than 60 SCH.</a:t>
            </a:r>
          </a:p>
          <a:p>
            <a:pPr lvl="1"/>
            <a:r>
              <a:rPr lang="en-US" dirty="0"/>
              <a:t>§9.183(d) (3) - A college that has a signed articulation agreement with a General Academic Teaching Institution to transfer a specified curriculum may offer a specialized AA or AS (but not AAT) degree program that incorporates that curriculum.</a:t>
            </a:r>
          </a:p>
        </p:txBody>
      </p:sp>
    </p:spTree>
    <p:extLst>
      <p:ext uri="{BB962C8B-B14F-4D97-AF65-F5344CB8AC3E}">
        <p14:creationId xmlns:p14="http://schemas.microsoft.com/office/powerpoint/2010/main" val="78178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7791E-32BE-4B15-B14D-E3B81C54AFEF}"/>
              </a:ext>
            </a:extLst>
          </p:cNvPr>
          <p:cNvSpPr>
            <a:spLocks noGrp="1"/>
          </p:cNvSpPr>
          <p:nvPr>
            <p:ph type="title"/>
          </p:nvPr>
        </p:nvSpPr>
        <p:spPr/>
        <p:txBody>
          <a:bodyPr/>
          <a:lstStyle/>
          <a:p>
            <a:r>
              <a:rPr lang="en-US" dirty="0"/>
              <a:t>Key THECB Regulations/Rules-</a:t>
            </a:r>
            <a:r>
              <a:rPr lang="en-US" dirty="0">
                <a:solidFill>
                  <a:srgbClr val="0070C0"/>
                </a:solidFill>
              </a:rPr>
              <a:t>Workforce</a:t>
            </a:r>
            <a:r>
              <a:rPr lang="en-US" dirty="0"/>
              <a:t> Programs</a:t>
            </a:r>
          </a:p>
        </p:txBody>
      </p:sp>
      <p:sp>
        <p:nvSpPr>
          <p:cNvPr id="3" name="Content Placeholder 2">
            <a:extLst>
              <a:ext uri="{FF2B5EF4-FFF2-40B4-BE49-F238E27FC236}">
                <a16:creationId xmlns:a16="http://schemas.microsoft.com/office/drawing/2014/main" id="{1CC93B24-CA8F-4D08-9231-9AB643D95F78}"/>
              </a:ext>
            </a:extLst>
          </p:cNvPr>
          <p:cNvSpPr>
            <a:spLocks noGrp="1"/>
          </p:cNvSpPr>
          <p:nvPr>
            <p:ph idx="1"/>
          </p:nvPr>
        </p:nvSpPr>
        <p:spPr>
          <a:xfrm>
            <a:off x="1066800" y="2517194"/>
            <a:ext cx="10058400" cy="2709899"/>
          </a:xfrm>
        </p:spPr>
        <p:txBody>
          <a:bodyPr/>
          <a:lstStyle/>
          <a:p>
            <a:r>
              <a:rPr lang="en-US" dirty="0"/>
              <a:t>Rule §9.93 – Presentation of Requests and Steps for Implementation of new Degree and Certificate Programs in Career Technical/Workforce Education</a:t>
            </a:r>
          </a:p>
          <a:p>
            <a:pPr lvl="1"/>
            <a:r>
              <a:rPr lang="en-US" dirty="0"/>
              <a:t>§9.93 (3) - If the number of SCH required to complete a proposed associate's program exceeds 60, the institution must provide detailed written documentation describing the compelling academic reason for the number of required hours, such as programmatic accreditation requirements, statutory requirements, or licensure/certification requirements that cannot be met without exceeding the 60-hour limit. </a:t>
            </a:r>
          </a:p>
          <a:p>
            <a:pPr lvl="1"/>
            <a:r>
              <a:rPr lang="en-US" dirty="0"/>
              <a:t>Collin College has four programs in disciplines that have been granted exceptions to the 60-SCH limit.</a:t>
            </a:r>
          </a:p>
        </p:txBody>
      </p:sp>
    </p:spTree>
    <p:extLst>
      <p:ext uri="{BB962C8B-B14F-4D97-AF65-F5344CB8AC3E}">
        <p14:creationId xmlns:p14="http://schemas.microsoft.com/office/powerpoint/2010/main" val="3944142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82D8-7B6B-4952-8139-7607D6325132}"/>
              </a:ext>
            </a:extLst>
          </p:cNvPr>
          <p:cNvSpPr>
            <a:spLocks noGrp="1"/>
          </p:cNvSpPr>
          <p:nvPr>
            <p:ph type="title"/>
          </p:nvPr>
        </p:nvSpPr>
        <p:spPr/>
        <p:txBody>
          <a:bodyPr/>
          <a:lstStyle/>
          <a:p>
            <a:r>
              <a:rPr lang="en-US" dirty="0"/>
              <a:t>Key THECB Regulations/Rules-</a:t>
            </a:r>
            <a:r>
              <a:rPr lang="en-US" dirty="0">
                <a:solidFill>
                  <a:srgbClr val="0070C0"/>
                </a:solidFill>
              </a:rPr>
              <a:t>Workforce</a:t>
            </a:r>
            <a:r>
              <a:rPr lang="en-US" dirty="0"/>
              <a:t> Programs-GIPWE</a:t>
            </a:r>
          </a:p>
        </p:txBody>
      </p:sp>
      <p:sp>
        <p:nvSpPr>
          <p:cNvPr id="3" name="Content Placeholder 2">
            <a:extLst>
              <a:ext uri="{FF2B5EF4-FFF2-40B4-BE49-F238E27FC236}">
                <a16:creationId xmlns:a16="http://schemas.microsoft.com/office/drawing/2014/main" id="{6241E36B-D60D-42A9-A353-31180A49A088}"/>
              </a:ext>
            </a:extLst>
          </p:cNvPr>
          <p:cNvSpPr>
            <a:spLocks noGrp="1"/>
          </p:cNvSpPr>
          <p:nvPr>
            <p:ph idx="1"/>
          </p:nvPr>
        </p:nvSpPr>
        <p:spPr/>
        <p:txBody>
          <a:bodyPr>
            <a:normAutofit/>
          </a:bodyPr>
          <a:lstStyle/>
          <a:p>
            <a:r>
              <a:rPr lang="en-US" dirty="0"/>
              <a:t>Guidelines for Instructional Programs in Workforce Education (GIPWE) – The THECB authored manual on how to structure and operate Workforce Education programs.  Can be found by googling “GIPWE”.  It will be the first link that pops up in the search. </a:t>
            </a:r>
          </a:p>
          <a:p>
            <a:r>
              <a:rPr lang="en-US" dirty="0"/>
              <a:t>General Structure of Workforce Programs:</a:t>
            </a:r>
          </a:p>
          <a:p>
            <a:pPr lvl="1"/>
            <a:r>
              <a:rPr lang="en-US" dirty="0"/>
              <a:t>One AAS degree, 60 semester credit hours (SCH)</a:t>
            </a:r>
          </a:p>
          <a:p>
            <a:pPr lvl="1"/>
            <a:r>
              <a:rPr lang="en-US" dirty="0"/>
              <a:t>Two level one certificates, each between 15-42 SCH</a:t>
            </a:r>
          </a:p>
          <a:p>
            <a:pPr lvl="1"/>
            <a:r>
              <a:rPr lang="en-US" dirty="0"/>
              <a:t>One level two certificate between 30-51 SCH</a:t>
            </a:r>
          </a:p>
          <a:p>
            <a:pPr lvl="1"/>
            <a:r>
              <a:rPr lang="en-US" dirty="0"/>
              <a:t>Enhanced Skills Certificates (level three certificate) of between 6-12 SCH</a:t>
            </a:r>
          </a:p>
          <a:p>
            <a:pPr lvl="1"/>
            <a:r>
              <a:rPr lang="en-US" dirty="0"/>
              <a:t>Continuing Education Certificates of 360-779 contact hours</a:t>
            </a:r>
          </a:p>
          <a:p>
            <a:pPr lvl="1"/>
            <a:r>
              <a:rPr lang="en-US" dirty="0"/>
              <a:t>Advanced Technical Certificate of 16-45 SCH</a:t>
            </a:r>
          </a:p>
          <a:p>
            <a:r>
              <a:rPr lang="en-US" dirty="0"/>
              <a:t>Awards should be stackable (i.e. certificates stack into AAS degree)</a:t>
            </a:r>
          </a:p>
          <a:p>
            <a:endParaRPr lang="en-US" dirty="0"/>
          </a:p>
        </p:txBody>
      </p:sp>
    </p:spTree>
    <p:extLst>
      <p:ext uri="{BB962C8B-B14F-4D97-AF65-F5344CB8AC3E}">
        <p14:creationId xmlns:p14="http://schemas.microsoft.com/office/powerpoint/2010/main" val="30460971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8BB1FD99D95349850F51295A192FA3" ma:contentTypeVersion="6" ma:contentTypeDescription="Create a new document." ma:contentTypeScope="" ma:versionID="daaedd1b5bfabccb0daf5c5d62d10cd8">
  <xsd:schema xmlns:xsd="http://www.w3.org/2001/XMLSchema" xmlns:xs="http://www.w3.org/2001/XMLSchema" xmlns:p="http://schemas.microsoft.com/office/2006/metadata/properties" xmlns:ns2="f159107d-8c5e-4826-97d5-5e5be83c0c65" xmlns:ns3="ff194b14-fbbb-44b9-a969-1d4d0f465c0e" targetNamespace="http://schemas.microsoft.com/office/2006/metadata/properties" ma:root="true" ma:fieldsID="f46b35fa8173f4e59ca4c57938adbca4" ns2:_="" ns3:_="">
    <xsd:import namespace="f159107d-8c5e-4826-97d5-5e5be83c0c65"/>
    <xsd:import namespace="ff194b14-fbbb-44b9-a969-1d4d0f465c0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59107d-8c5e-4826-97d5-5e5be83c0c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194b14-fbbb-44b9-a969-1d4d0f465c0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93C031-4268-4D7D-B0B2-C335C354B66F}">
  <ds:schemaRefs>
    <ds:schemaRef ds:uri="ff194b14-fbbb-44b9-a969-1d4d0f465c0e"/>
    <ds:schemaRef ds:uri="http://purl.org/dc/terms/"/>
    <ds:schemaRef ds:uri="http://purl.org/dc/elements/1.1/"/>
    <ds:schemaRef ds:uri="f159107d-8c5e-4826-97d5-5e5be83c0c65"/>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F674004-06F8-4C05-9870-9898496DB87E}">
  <ds:schemaRefs>
    <ds:schemaRef ds:uri="http://schemas.microsoft.com/sharepoint/v3/contenttype/forms"/>
  </ds:schemaRefs>
</ds:datastoreItem>
</file>

<file path=customXml/itemProps3.xml><?xml version="1.0" encoding="utf-8"?>
<ds:datastoreItem xmlns:ds="http://schemas.openxmlformats.org/officeDocument/2006/customXml" ds:itemID="{DA0E5488-84DB-4D35-9D99-06066048AA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59107d-8c5e-4826-97d5-5e5be83c0c65"/>
    <ds:schemaRef ds:uri="ff194b14-fbbb-44b9-a969-1d4d0f465c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1172</TotalTime>
  <Words>2757</Words>
  <Application>Microsoft Office PowerPoint</Application>
  <PresentationFormat>Widescreen</PresentationFormat>
  <Paragraphs>153</Paragraphs>
  <Slides>15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Rockwell</vt:lpstr>
      <vt:lpstr>Rockwell Condensed</vt:lpstr>
      <vt:lpstr>Wingdings</vt:lpstr>
      <vt:lpstr>Wood Type</vt:lpstr>
      <vt:lpstr>Key Rules, Regs, and Principles for C.A.B. Members To Know About Academic Programs</vt:lpstr>
      <vt:lpstr>Important Resources for Principles, Rules/Regulations, and practices</vt:lpstr>
      <vt:lpstr>Five Important SACSCOC Principles of Accreditation Relating to Curricula</vt:lpstr>
      <vt:lpstr>Five Important SACSCOC Principles of Accreditation Relating to Curricula</vt:lpstr>
      <vt:lpstr>Key THECB Regulations/Rules-Transfer</vt:lpstr>
      <vt:lpstr>Key THECB Regulations/Rules-Transfer</vt:lpstr>
      <vt:lpstr>Key THECB Regulations/Rules-Transfer</vt:lpstr>
      <vt:lpstr>Key THECB Regulations/Rules-Workforce Programs</vt:lpstr>
      <vt:lpstr>Key THECB Regulations/Rules-Workforce Programs-GIPWE</vt:lpstr>
      <vt:lpstr>Key THECB Regulations/Rules-Workforce Programs-GIPWE</vt:lpstr>
      <vt:lpstr>Key THECB Regulations/Rules-Workforce Programs-GIPWE</vt:lpstr>
      <vt:lpstr>Key THECB Regulations/Rules-Workforce Programs-GIPWE</vt:lpstr>
      <vt:lpstr>Key THECB Regulations/Rules-Workforce Programs-GIPWE</vt:lpstr>
      <vt:lpstr>Good Educational Practices  to Implement</vt:lpstr>
      <vt:lpstr>Good Educational Practices  to Implement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Information For All CAB Members</dc:title>
  <dc:creator>Jon H. Hardesty</dc:creator>
  <cp:lastModifiedBy>Lacy Castleman</cp:lastModifiedBy>
  <cp:revision>41</cp:revision>
  <dcterms:created xsi:type="dcterms:W3CDTF">2021-08-16T16:40:40Z</dcterms:created>
  <dcterms:modified xsi:type="dcterms:W3CDTF">2022-07-27T19:22:00Z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0x010100168BB1FD99D95349850F51295A192FA3</vt:lpwstr>
  </property>
</Properties>
</file>